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2" r:id="rId3"/>
    <p:sldId id="263" r:id="rId4"/>
    <p:sldId id="264" r:id="rId5"/>
    <p:sldId id="268" r:id="rId6"/>
    <p:sldId id="265" r:id="rId7"/>
    <p:sldId id="266" r:id="rId8"/>
    <p:sldId id="276" r:id="rId9"/>
    <p:sldId id="277" r:id="rId10"/>
    <p:sldId id="267" r:id="rId11"/>
    <p:sldId id="272" r:id="rId12"/>
    <p:sldId id="278" r:id="rId13"/>
    <p:sldId id="269" r:id="rId14"/>
    <p:sldId id="270" r:id="rId15"/>
    <p:sldId id="273" r:id="rId16"/>
    <p:sldId id="275" r:id="rId1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D1DDE8"/>
    <a:srgbClr val="E5D1D5"/>
    <a:srgbClr val="F1F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53E79-D13C-46C4-B3DC-FF478891A3CB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C89F4-93B3-4991-A1B3-D644D7D31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0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Y7 Unit</a:t>
            </a:r>
            <a:r>
              <a:rPr lang="en-GB" baseline="0" dirty="0"/>
              <a:t> 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668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684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12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621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302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76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2965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880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837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517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32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53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94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71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Y7 Unit</a:t>
            </a:r>
            <a:r>
              <a:rPr lang="en-GB" baseline="0" dirty="0"/>
              <a:t> 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89F4-93B3-4991-A1B3-D644D7D314D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778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Y8 Unit</a:t>
            </a:r>
            <a:r>
              <a:rPr lang="en-GB" baseline="0" dirty="0"/>
              <a:t>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95D8-458E-4ED9-80E5-18640607D1D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68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Y8 Unit</a:t>
            </a:r>
            <a:r>
              <a:rPr lang="en-GB" baseline="0"/>
              <a:t> 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95D8-458E-4ED9-80E5-18640607D1D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3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89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4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14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14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1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1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184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2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80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0" y="1361440"/>
            <a:ext cx="9143999" cy="4167771"/>
            <a:chOff x="0" y="1412240"/>
            <a:chExt cx="9143999" cy="4167771"/>
          </a:xfrm>
        </p:grpSpPr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263869" y="1412240"/>
              <a:ext cx="6793954" cy="4167771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 userDrawn="1"/>
          </p:nvSpPr>
          <p:spPr>
            <a:xfrm>
              <a:off x="7377944" y="5212483"/>
              <a:ext cx="1766055" cy="288743"/>
            </a:xfrm>
            <a:prstGeom prst="rect">
              <a:avLst/>
            </a:prstGeom>
            <a:solidFill>
              <a:srgbClr val="E5D1D5"/>
            </a:solidFill>
            <a:ln w="19050">
              <a:solidFill>
                <a:srgbClr val="E5D1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0" y="1518816"/>
              <a:ext cx="1543795" cy="291722"/>
            </a:xfrm>
            <a:prstGeom prst="rect">
              <a:avLst/>
            </a:prstGeom>
            <a:solidFill>
              <a:srgbClr val="D1DDE8"/>
            </a:solidFill>
            <a:ln>
              <a:solidFill>
                <a:srgbClr val="D1DD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flipV="1">
              <a:off x="7141758" y="5191369"/>
              <a:ext cx="1606001" cy="1"/>
            </a:xfrm>
            <a:prstGeom prst="line">
              <a:avLst/>
            </a:prstGeom>
            <a:ln w="19050">
              <a:solidFill>
                <a:srgbClr val="F1F3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>
              <a:off x="7141758" y="5512408"/>
              <a:ext cx="1606001" cy="0"/>
            </a:xfrm>
            <a:prstGeom prst="line">
              <a:avLst/>
            </a:prstGeom>
            <a:ln w="19050">
              <a:solidFill>
                <a:srgbClr val="F1F3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 userDrawn="1"/>
        </p:nvSpPr>
        <p:spPr>
          <a:xfrm>
            <a:off x="50800" y="120864"/>
            <a:ext cx="4585170" cy="1080000"/>
          </a:xfrm>
          <a:prstGeom prst="rect">
            <a:avLst/>
          </a:prstGeom>
          <a:solidFill>
            <a:srgbClr val="D1DDE8"/>
          </a:solidFill>
          <a:ln>
            <a:solidFill>
              <a:srgbClr val="D1DD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 userDrawn="1"/>
        </p:nvSpPr>
        <p:spPr>
          <a:xfrm>
            <a:off x="4765040" y="5689787"/>
            <a:ext cx="4318000" cy="1080000"/>
          </a:xfrm>
          <a:prstGeom prst="rect">
            <a:avLst/>
          </a:prstGeom>
          <a:solidFill>
            <a:srgbClr val="E5D1D5"/>
          </a:solidFill>
          <a:ln>
            <a:solidFill>
              <a:srgbClr val="E5D1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0800" y="6235337"/>
            <a:ext cx="1972105" cy="534450"/>
          </a:xfrm>
          <a:prstGeom prst="rect">
            <a:avLst/>
          </a:prstGeom>
        </p:spPr>
      </p:pic>
      <p:sp>
        <p:nvSpPr>
          <p:cNvPr id="20" name="Rounded Rectangle 19"/>
          <p:cNvSpPr/>
          <p:nvPr userDrawn="1"/>
        </p:nvSpPr>
        <p:spPr>
          <a:xfrm>
            <a:off x="2114525" y="5940499"/>
            <a:ext cx="2558894" cy="8292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 userDrawn="1"/>
        </p:nvSpPr>
        <p:spPr>
          <a:xfrm>
            <a:off x="2312643" y="5968102"/>
            <a:ext cx="2186604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All video clip references</a:t>
            </a:r>
          </a:p>
          <a:p>
            <a:r>
              <a:rPr lang="en-GB" sz="1400" dirty="0"/>
              <a:t>belong to</a:t>
            </a:r>
          </a:p>
          <a:p>
            <a:pPr algn="ctr"/>
            <a:r>
              <a:rPr lang="en-GB" sz="1400" b="1" dirty="0"/>
              <a:t>www.hegartymaths.com</a:t>
            </a: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1740" b="-10741"/>
          <a:stretch/>
        </p:blipFill>
        <p:spPr>
          <a:xfrm>
            <a:off x="3126447" y="6218166"/>
            <a:ext cx="1307020" cy="272946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40308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95737" y="1717797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234585" y="1428562"/>
            <a:ext cx="1676244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Understand place value and work with numbers up</a:t>
            </a:r>
          </a:p>
          <a:p>
            <a:pPr algn="ctr"/>
            <a:r>
              <a:rPr lang="en-GB" sz="1400" b="1" dirty="0">
                <a:solidFill>
                  <a:srgbClr val="00B0F0"/>
                </a:solidFill>
              </a:rPr>
              <a:t>to one million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221949" y="2510191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M111, M704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749" y="1793156"/>
            <a:ext cx="2171196" cy="116955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Understand place value of decimals and use place value to be able to order decimals, including correct use of 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GB" sz="1400" b="1" dirty="0">
                <a:solidFill>
                  <a:srgbClr val="00B0F0"/>
                </a:solidFill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GB" sz="1400" b="1" dirty="0">
                <a:solidFill>
                  <a:srgbClr val="00B0F0"/>
                </a:solidFill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GB" sz="1400" b="1" dirty="0">
                <a:solidFill>
                  <a:srgbClr val="00B0F0"/>
                </a:solidFill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GB" sz="1400" b="1" dirty="0">
                <a:solidFill>
                  <a:srgbClr val="00B0F0"/>
                </a:solidFill>
              </a:rPr>
              <a:t> and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 </a:t>
            </a:r>
            <a:endParaRPr lang="en-GB" sz="1400" b="1" dirty="0">
              <a:solidFill>
                <a:srgbClr val="00B0F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95548" y="2941988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M522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330181" y="2508504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55490" y="2843635"/>
            <a:ext cx="387030" cy="393584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914265" y="2713999"/>
            <a:ext cx="252205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Multiply and divide integers and decimals by powers of 10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9912" y="2900847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M113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02583" y="4747419"/>
            <a:ext cx="1538545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Recognise and convert between metric measures of length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0691" y="4411573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M772, M530</a:t>
            </a:r>
            <a:endParaRPr lang="en-GB" sz="2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6901597" y="3563951"/>
            <a:ext cx="387030" cy="387030"/>
            <a:chOff x="6556572" y="1647985"/>
            <a:chExt cx="1905000" cy="1905000"/>
          </a:xfrm>
        </p:grpSpPr>
        <p:sp>
          <p:nvSpPr>
            <p:cNvPr id="36" name="Teardrop 3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143144" y="3881595"/>
            <a:ext cx="201516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Convert between metric measures of mass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4198" y="3542341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M772, M530</a:t>
            </a:r>
            <a:endParaRPr lang="en-GB" sz="2400" dirty="0"/>
          </a:p>
        </p:txBody>
      </p: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00B0F0"/>
                </a:solidFill>
              </a:rPr>
              <a:t>Unit 1 - Place value, decimals and using scales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24660" y="4485981"/>
            <a:ext cx="387030" cy="387030"/>
            <a:chOff x="6556572" y="1647985"/>
            <a:chExt cx="1905000" cy="1905000"/>
          </a:xfrm>
        </p:grpSpPr>
        <p:sp>
          <p:nvSpPr>
            <p:cNvPr id="45" name="Teardrop 4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Round any number to 10, 100, 1000, 10 000, 100 000.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Determine the value of each digit in a number.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Read, write and convert standard units of measure.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Factors, multiples and primes.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Identifying HCF and LCM.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F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our operations with integers and decimals.</a:t>
            </a:r>
            <a:r>
              <a:rPr lang="en-US" sz="1400" dirty="0">
                <a:ln w="0"/>
              </a:rPr>
              <a:t> 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64F409-76A8-4399-BBA7-5ACFD88E5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3003" y="2373310"/>
            <a:ext cx="612031" cy="23095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6B1774E-3D31-4D7B-8F42-807A7EE23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851" y="2740421"/>
            <a:ext cx="612031" cy="23095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F43940-922C-4E63-BCC0-2AE9E41FC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79" y="3067685"/>
            <a:ext cx="612031" cy="23095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8CD92B2F-F564-4024-BE31-EAD385264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9384" y="3383386"/>
            <a:ext cx="612031" cy="23095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8FB75E98-9AF4-4A33-8A3A-621605613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39" y="4233064"/>
            <a:ext cx="612031" cy="230955"/>
          </a:xfrm>
          <a:prstGeom prst="rect">
            <a:avLst/>
          </a:prstGeom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911B009-0C84-44DA-B0EF-ACF6E560E446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</p:spTree>
    <p:extLst>
      <p:ext uri="{BB962C8B-B14F-4D97-AF65-F5344CB8AC3E}">
        <p14:creationId xmlns:p14="http://schemas.microsoft.com/office/powerpoint/2010/main" val="4097538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6"/>
                </a:solidFill>
              </a:rPr>
              <a:t>Unit 10 - Solving equations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800" y="104748"/>
            <a:ext cx="458216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Expressing missing number problems algebraically.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Find pairs of numbers that satisfy an equation with two unknowns.</a:t>
            </a:r>
          </a:p>
          <a:p>
            <a:endParaRPr lang="en-US" sz="2000" b="1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Understand sequences.</a:t>
            </a:r>
          </a:p>
          <a:p>
            <a:pPr marL="285750" indent="-285750" algn="l">
              <a:buFontTx/>
              <a:buChar char="-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Find the nth term of a sequence.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28508" y="2609393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7" name="Rectangle 76"/>
          <p:cNvSpPr/>
          <p:nvPr/>
        </p:nvSpPr>
        <p:spPr>
          <a:xfrm>
            <a:off x="1065017" y="3023253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M509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6828814" y="3385228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7106146" y="1489118"/>
            <a:ext cx="155139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Solving one step equations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767523" y="2318053"/>
            <a:ext cx="153854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Solving two step equations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2210381" y="4374562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252434" y="4198224"/>
            <a:ext cx="194949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Solving equations with </a:t>
            </a:r>
            <a:r>
              <a:rPr lang="en-GB" sz="14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b="1" dirty="0">
                <a:solidFill>
                  <a:schemeClr val="accent6"/>
                </a:solidFill>
              </a:rPr>
              <a:t> on both sides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93695" y="491315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M554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7017153" y="3226984"/>
            <a:ext cx="174029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Solving equations with brackets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826226" y="1657715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7421621" y="2184685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M707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91D989D-5F36-4159-90D2-27C6C5DEE291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2077085-26E4-4E4C-BD19-C79BFF235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5828" y="1988428"/>
            <a:ext cx="612031" cy="230955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0992E605-C398-40AF-8936-A6DF32A17060}"/>
              </a:ext>
            </a:extLst>
          </p:cNvPr>
          <p:cNvSpPr/>
          <p:nvPr/>
        </p:nvSpPr>
        <p:spPr>
          <a:xfrm>
            <a:off x="7410288" y="3908334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M509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EF0DE5A-6420-4E9D-B6E1-C2AAD9D48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109" y="2831343"/>
            <a:ext cx="612031" cy="23095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8B95084-149C-48D6-AE12-FE5D1494D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4495" y="3736936"/>
            <a:ext cx="612031" cy="23095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926049E-11E0-4359-9A7E-25C6BF52B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970" y="4726270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345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2"/>
                </a:solidFill>
              </a:rPr>
              <a:t>Unit 11 - Properties of 2D shapes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Understand simple properties of 2D shapes.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Understand simple properties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of 3D shapes.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Understand the angle properties of particular shapes.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Find missing angles using angle properties.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903568" y="1608943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7142607" y="1283243"/>
            <a:ext cx="203419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What is an angle? Measuring angles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84876" y="1946834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M502, M780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46892" y="1795716"/>
            <a:ext cx="129600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Estimating angles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159181" y="1954041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M541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762976" y="191112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829624" y="2436291"/>
            <a:ext cx="155139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Parallel – what does it mean? Parallel lines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4968254" y="2853434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5272549" y="2764530"/>
            <a:ext cx="170635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Reflection and lines of symmetry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823412" y="290234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M523</a:t>
            </a:r>
            <a:endParaRPr lang="en-GB" sz="2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7142607" y="3446028"/>
            <a:ext cx="175500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Rotation and order of symmetry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817690" y="3660742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7556527" y="412456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M523</a:t>
            </a:r>
            <a:endParaRPr lang="en-GB" sz="2400" dirty="0"/>
          </a:p>
        </p:txBody>
      </p:sp>
      <p:grpSp>
        <p:nvGrpSpPr>
          <p:cNvPr id="110" name="Group 109"/>
          <p:cNvGrpSpPr/>
          <p:nvPr/>
        </p:nvGrpSpPr>
        <p:grpSpPr>
          <a:xfrm>
            <a:off x="2544858" y="3822750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466794" y="3680826"/>
            <a:ext cx="2076766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Properties of shapes – using symbols and letters to describe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10268" y="4625807"/>
            <a:ext cx="207676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Properties of regular shapes and circles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462462" y="4759978"/>
            <a:ext cx="387030" cy="387030"/>
            <a:chOff x="6556572" y="1647985"/>
            <a:chExt cx="1905000" cy="1905000"/>
          </a:xfrm>
        </p:grpSpPr>
        <p:sp>
          <p:nvSpPr>
            <p:cNvPr id="44" name="Teardrop 4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FF12E886-2C05-4EBA-9854-DA3A8643E691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192F0E00-3E4E-49B2-9C69-E17C5808A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3555" y="1802458"/>
            <a:ext cx="612031" cy="23095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FB855A5-3EE7-4B83-8436-F8D88007E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3690" y="1785548"/>
            <a:ext cx="612031" cy="23095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BCFE6D37-0B79-4EC1-A13B-4BF6ECCD7F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8326" y="2726567"/>
            <a:ext cx="612031" cy="23095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045A66E-CA9C-4EE9-B00D-A6593744D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4092" y="3934680"/>
            <a:ext cx="612031" cy="230955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53B5764F-466E-4833-BBBD-C9A950D7D798}"/>
              </a:ext>
            </a:extLst>
          </p:cNvPr>
          <p:cNvSpPr/>
          <p:nvPr/>
        </p:nvSpPr>
        <p:spPr>
          <a:xfrm>
            <a:off x="5390561" y="4786056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M595</a:t>
            </a:r>
            <a:endParaRPr lang="en-GB" sz="2400" dirty="0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93652F3-6590-41C1-8C8B-63BF53902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126" y="4596176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518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3399"/>
                </a:solidFill>
              </a:rPr>
              <a:t>Unit 12 - Presenting and interpreting data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800" y="104748"/>
            <a:ext cx="458216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Interpret and construct simple pie charts and line graphs.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Calculate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and interpret mean as an average.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Understand the vocabulary of probability.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Find simple probabilities from tables and charts.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81222" y="1640694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4208" y="2579763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7163842" y="1286043"/>
            <a:ext cx="2056770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Calculating the mode, median and mean of a set of discrete data</a:t>
            </a:r>
          </a:p>
        </p:txBody>
      </p:sp>
      <p:sp>
        <p:nvSpPr>
          <p:cNvPr id="97" name="Rectangle 96"/>
          <p:cNvSpPr/>
          <p:nvPr/>
        </p:nvSpPr>
        <p:spPr>
          <a:xfrm>
            <a:off x="7116766" y="2193184"/>
            <a:ext cx="21038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M841, M934, M940</a:t>
            </a:r>
            <a:endParaRPr lang="en-GB" dirty="0"/>
          </a:p>
        </p:txBody>
      </p:sp>
      <p:sp>
        <p:nvSpPr>
          <p:cNvPr id="101" name="TextBox 100"/>
          <p:cNvSpPr txBox="1"/>
          <p:nvPr/>
        </p:nvSpPr>
        <p:spPr>
          <a:xfrm>
            <a:off x="374360" y="2429245"/>
            <a:ext cx="210384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Combined average questions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7148853" y="3447505"/>
            <a:ext cx="191978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Calculate the range from a set of data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861751" y="3444005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8020813" y="384149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M328</a:t>
            </a:r>
            <a:endParaRPr lang="en-GB" sz="24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5360511" y="3801533"/>
            <a:ext cx="387030" cy="387030"/>
            <a:chOff x="6556572" y="1647985"/>
            <a:chExt cx="1905000" cy="1905000"/>
          </a:xfrm>
        </p:grpSpPr>
        <p:sp>
          <p:nvSpPr>
            <p:cNvPr id="42" name="Teardrop 4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333971" y="3718679"/>
            <a:ext cx="210721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Compare sets of data using average and range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2252335" y="4439885"/>
            <a:ext cx="387030" cy="387030"/>
            <a:chOff x="6556572" y="1647985"/>
            <a:chExt cx="1905000" cy="1905000"/>
          </a:xfrm>
        </p:grpSpPr>
        <p:sp>
          <p:nvSpPr>
            <p:cNvPr id="51" name="Teardrop 5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642957" y="4159864"/>
            <a:ext cx="17220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Averages from frequency tables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979339" y="4735877"/>
            <a:ext cx="387030" cy="387030"/>
            <a:chOff x="6556572" y="1647985"/>
            <a:chExt cx="1905000" cy="1905000"/>
          </a:xfrm>
        </p:grpSpPr>
        <p:sp>
          <p:nvSpPr>
            <p:cNvPr id="57" name="Teardrop 5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258185" y="4633400"/>
            <a:ext cx="157204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Problem solving with averages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9A80298D-C486-48C4-9C41-F4C61D31E144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4009B25-FADC-4007-9D60-251CA45BD647}"/>
              </a:ext>
            </a:extLst>
          </p:cNvPr>
          <p:cNvSpPr/>
          <p:nvPr/>
        </p:nvSpPr>
        <p:spPr>
          <a:xfrm>
            <a:off x="653861" y="3152740"/>
            <a:ext cx="15984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M841, M934, M940</a:t>
            </a:r>
            <a:endParaRPr lang="en-GB" sz="200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8DD233-912E-467B-87A4-3113381472FB}"/>
              </a:ext>
            </a:extLst>
          </p:cNvPr>
          <p:cNvSpPr/>
          <p:nvPr/>
        </p:nvSpPr>
        <p:spPr>
          <a:xfrm>
            <a:off x="5656539" y="4760355"/>
            <a:ext cx="22733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M841, M934, M940</a:t>
            </a:r>
            <a:endParaRPr lang="en-GB" sz="2000" dirty="0"/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CAAAC96D-6C7C-46B4-BCB0-A6AE38BBD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237" y="4676116"/>
            <a:ext cx="612031" cy="23095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4136537C-1E83-4F43-ACE9-8BE93EE7E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8519" y="2921848"/>
            <a:ext cx="612031" cy="23095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4B95CF2-CAF4-409D-8C03-FD9E41D3A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4823" y="1996138"/>
            <a:ext cx="612031" cy="23095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F1447559-7260-4477-81B8-D48FDA3CA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9120" y="3959709"/>
            <a:ext cx="612031" cy="230955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90827DB8-AD40-42FE-886F-CA0A23EF2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2691" y="2691120"/>
            <a:ext cx="612031" cy="230955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D3CA7EC5-1A5A-4C73-B965-1CBF0402C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9505" y="4582141"/>
            <a:ext cx="612031" cy="230955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C06522D1-4CF1-4A22-A7B3-82912FBE7AA1}"/>
              </a:ext>
            </a:extLst>
          </p:cNvPr>
          <p:cNvSpPr/>
          <p:nvPr/>
        </p:nvSpPr>
        <p:spPr>
          <a:xfrm>
            <a:off x="1088778" y="489501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M127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76575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2"/>
                </a:solidFill>
              </a:rPr>
              <a:t>Unit 13- Perimeter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Compare and classify geometric shapes based on their properties.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Illustrate and name parts of circles.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Area of rectilinear shapes.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Area of triangles, parallelograms, trapeziums and kites.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78307" y="1811957"/>
            <a:ext cx="136115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Units of measure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104413" y="1953778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M772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765040" y="191112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99680" y="2345259"/>
            <a:ext cx="155139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Perimeter of rectangles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265407" y="2738578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M635</a:t>
            </a:r>
            <a:endParaRPr lang="en-GB" sz="24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5980135" y="2853150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4293389" y="2723273"/>
            <a:ext cx="187767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Perimeter of rectilinear shapes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419821" y="2903918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M690</a:t>
            </a:r>
            <a:endParaRPr lang="en-GB" sz="2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538884" y="4922841"/>
            <a:ext cx="1889203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Perimeter of circles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351033" y="512476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M169</a:t>
            </a:r>
            <a:endParaRPr lang="en-GB" sz="2400" dirty="0"/>
          </a:p>
        </p:txBody>
      </p:sp>
      <p:grpSp>
        <p:nvGrpSpPr>
          <p:cNvPr id="110" name="Group 109"/>
          <p:cNvGrpSpPr/>
          <p:nvPr/>
        </p:nvGrpSpPr>
        <p:grpSpPr>
          <a:xfrm>
            <a:off x="2264362" y="4662874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362697" y="3804582"/>
            <a:ext cx="387030" cy="387030"/>
            <a:chOff x="6556572" y="1647985"/>
            <a:chExt cx="1905000" cy="1905000"/>
          </a:xfrm>
        </p:grpSpPr>
        <p:sp>
          <p:nvSpPr>
            <p:cNvPr id="42" name="Teardrop 4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826448" y="3680125"/>
            <a:ext cx="172717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Problem solving with perimeter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69349" y="3840150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M635, M690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4358883" y="4647674"/>
            <a:ext cx="188799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Problem solving circles and perimeter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6228894" y="4707366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6601452" y="4738924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M169</a:t>
            </a:r>
            <a:endParaRPr lang="en-GB" sz="2400" dirty="0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DD259CB-8F82-4BD8-9C43-17C26F321EC3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09C59134-9D55-45FA-939D-D9DCE1EBE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7181" y="1819930"/>
            <a:ext cx="612031" cy="23095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22C18995-4FD1-49C0-B162-F98C264EB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528" y="2861692"/>
            <a:ext cx="612031" cy="230955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D6F5BF4F-72DB-406F-9292-DB05A00854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3189" y="2744576"/>
            <a:ext cx="612031" cy="230955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14BEAFFA-B0E1-4F51-A18F-99EB748F7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569" y="3693997"/>
            <a:ext cx="612031" cy="23095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A6BC474E-B552-4019-BABC-B56C47891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93" y="5230167"/>
            <a:ext cx="612031" cy="230955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9BCAA694-FDCA-4876-8528-2FAC956DC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660" y="4585411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209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2"/>
                </a:solidFill>
              </a:rPr>
              <a:t>Unit 14 - Area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Name and classify 2D shapes.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Find perimeter of shapes including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circles.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3542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Tx/>
              <a:buChar char="-"/>
            </a:pPr>
            <a:r>
              <a:rPr lang="en-US" sz="1400" dirty="0">
                <a:ln w="0"/>
              </a:rPr>
              <a:t>3D shapes and their properties.</a:t>
            </a:r>
          </a:p>
          <a:p>
            <a:pPr marL="342900" indent="-342900" algn="l">
              <a:buFontTx/>
              <a:buChar char="-"/>
            </a:pPr>
            <a:r>
              <a:rPr lang="en-US" sz="1400" dirty="0">
                <a:ln w="0"/>
              </a:rPr>
              <a:t>Surface area and volume of 3D shapes.</a:t>
            </a:r>
          </a:p>
          <a:p>
            <a:pPr marL="342900" indent="-342900" algn="l">
              <a:buFontTx/>
              <a:buChar char="-"/>
            </a:pPr>
            <a:endParaRPr lang="en-US" sz="20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928470" y="1535512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7050161" y="1385969"/>
            <a:ext cx="203419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Area of rectangles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622077" y="1810064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M390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588933" y="1719073"/>
            <a:ext cx="145408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Area of rectilinear shapes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103422" y="2002698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M269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754192" y="191112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846499" y="2416713"/>
            <a:ext cx="155139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Area of a parallelogram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178294" y="3076416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M291</a:t>
            </a:r>
            <a:endParaRPr lang="en-GB" sz="24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4968254" y="2853434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5098805" y="2733196"/>
            <a:ext cx="1422970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Area of a triangle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103078" y="2886673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M610, M996</a:t>
            </a:r>
            <a:endParaRPr lang="en-GB" sz="2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6925951" y="3473557"/>
            <a:ext cx="196485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Area of trapeziums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828108" y="3717638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7448157" y="3874607"/>
            <a:ext cx="920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M705</a:t>
            </a:r>
            <a:endParaRPr lang="en-GB" sz="2400" dirty="0"/>
          </a:p>
        </p:txBody>
      </p:sp>
      <p:grpSp>
        <p:nvGrpSpPr>
          <p:cNvPr id="110" name="Group 109"/>
          <p:cNvGrpSpPr/>
          <p:nvPr/>
        </p:nvGrpSpPr>
        <p:grpSpPr>
          <a:xfrm>
            <a:off x="3800672" y="3805634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2639324" y="3671339"/>
            <a:ext cx="133934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Area of a kite. EXTENSION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89151" y="4202197"/>
            <a:ext cx="143990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Problem solving with area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172138" y="4519574"/>
            <a:ext cx="387030" cy="387030"/>
            <a:chOff x="6556572" y="1647985"/>
            <a:chExt cx="1905000" cy="1905000"/>
          </a:xfrm>
        </p:grpSpPr>
        <p:sp>
          <p:nvSpPr>
            <p:cNvPr id="44" name="Teardrop 4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248878" y="4830498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M303</a:t>
            </a:r>
            <a:endParaRPr lang="en-GB" sz="24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FDBA0AD-90D2-4E1D-939F-97CB2617DD8D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0FF2842-1384-45EE-B96D-D4B41AAAF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244" y="1653966"/>
            <a:ext cx="612031" cy="23095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1B150128-B385-4EDF-9CE8-BBFFD95D2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2636" y="2901094"/>
            <a:ext cx="612031" cy="23095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8BC7E36-C2C7-415C-9913-D21FE8BEA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734" y="2731632"/>
            <a:ext cx="612031" cy="23103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08060E3F-BCCB-4000-91D0-939F3B36A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086" y="4684867"/>
            <a:ext cx="612031" cy="23095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05DE0E26-812C-4CFB-B85D-C1D35D355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2363" y="3740122"/>
            <a:ext cx="612031" cy="23095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ACF9FF7-BD87-42F7-B5BB-12DBA2A53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904" y="1861626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6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2"/>
                </a:solidFill>
              </a:rPr>
              <a:t>Unit 15 - Angle Properties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Understand what an angle is.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Be able to measure and estimate angles.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Know different types of angles.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Understand angle properties involving parallel lines.</a:t>
            </a:r>
          </a:p>
          <a:p>
            <a:pPr marL="285750" indent="-285750" algn="l">
              <a:buFontTx/>
              <a:buChar char="-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Use the rule for vertically opposite angles.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15102" y="1366199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7142607" y="1283243"/>
            <a:ext cx="203419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Angles around a point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672576" y="1734844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/>
              <a:t>M818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233593" y="1813541"/>
            <a:ext cx="98096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Angles on a line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501602" y="1979599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M818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154236" y="1944543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269544" y="2410196"/>
            <a:ext cx="2393850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Angles in a triangle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006245" y="289431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M351</a:t>
            </a:r>
            <a:endParaRPr lang="en-GB" sz="24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4968254" y="2853434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5071617" y="2773278"/>
            <a:ext cx="162322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Angles in a quadrilateral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338087" y="2904475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M679, M319</a:t>
            </a:r>
            <a:endParaRPr lang="en-GB" sz="2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6892662" y="3447983"/>
            <a:ext cx="1860306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Sum of angles in polygons</a:t>
            </a:r>
          </a:p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EXTENSION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817690" y="3660742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7379592" y="4294693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M653</a:t>
            </a:r>
            <a:endParaRPr lang="en-GB" sz="2400" dirty="0"/>
          </a:p>
        </p:txBody>
      </p:sp>
      <p:grpSp>
        <p:nvGrpSpPr>
          <p:cNvPr id="110" name="Group 109"/>
          <p:cNvGrpSpPr/>
          <p:nvPr/>
        </p:nvGrpSpPr>
        <p:grpSpPr>
          <a:xfrm>
            <a:off x="2268045" y="4142317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465129" y="3710536"/>
            <a:ext cx="2107211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Interior/exterior angles in regular polygons EXTENSION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035345" y="4571508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M653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638389" y="4647568"/>
            <a:ext cx="210721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Special rule for exterior angle of any triangle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5552085" y="4863595"/>
            <a:ext cx="387030" cy="387030"/>
            <a:chOff x="6556572" y="1647985"/>
            <a:chExt cx="1905000" cy="1905000"/>
          </a:xfrm>
        </p:grpSpPr>
        <p:sp>
          <p:nvSpPr>
            <p:cNvPr id="44" name="Teardrop 4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924329" y="475640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M351</a:t>
            </a:r>
            <a:endParaRPr lang="en-GB" sz="24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5177E27-4EED-4F61-ACBA-CCAF47E142FF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525BCABA-D011-4601-A07C-B9D1C2012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8218" y="1822718"/>
            <a:ext cx="612031" cy="23095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109FD9BE-F1C0-4510-8D87-E7931630E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6784" y="1570270"/>
            <a:ext cx="612031" cy="23095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EE44C4AD-F895-4805-AA67-34822EAAC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453" y="2714154"/>
            <a:ext cx="612031" cy="23095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82AE56CC-5C8A-4FF8-B274-560421C2D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2263" y="2750283"/>
            <a:ext cx="612031" cy="23095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38E4883-CD2F-454A-A3A4-13EEFD465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9553" y="4401995"/>
            <a:ext cx="612031" cy="23095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5DFABE1-F5FE-4FF8-8C91-8057B8813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3798" y="4120583"/>
            <a:ext cx="612031" cy="23095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26FCF7DC-028E-463B-BED3-5723E7540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535" y="4613403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979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>
                <a:solidFill>
                  <a:schemeClr val="accent2"/>
                </a:solidFill>
              </a:rPr>
              <a:t>Unit 16 - Co-ordinates </a:t>
            </a:r>
            <a:r>
              <a:rPr lang="en-GB" sz="3200" b="1" dirty="0">
                <a:solidFill>
                  <a:schemeClr val="accent2"/>
                </a:solidFill>
              </a:rPr>
              <a:t>and transformations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Describe positions on a coordinate grid.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Draw and translate simple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shapes </a:t>
            </a:r>
            <a:r>
              <a:rPr lang="en-US" sz="1400" dirty="0">
                <a:ln w="0"/>
              </a:rPr>
              <a:t>on the coordinate plane.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  <a:endParaRPr lang="en-US" sz="2000" b="1" cap="none" spc="0" dirty="0">
              <a:ln w="0"/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Transformations of curves.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Solving problems with transformations.</a:t>
            </a:r>
          </a:p>
          <a:p>
            <a:pPr algn="l"/>
            <a:endParaRPr lang="en-US" sz="14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15102" y="1366199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734801" y="1265311"/>
            <a:ext cx="220185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Plot and read</a:t>
            </a:r>
          </a:p>
          <a:p>
            <a:pPr algn="ctr"/>
            <a:r>
              <a:rPr lang="en-GB" sz="1400" b="1" dirty="0">
                <a:solidFill>
                  <a:schemeClr val="accent2"/>
                </a:solidFill>
              </a:rPr>
              <a:t>co-ordinates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396000" y="1903096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M618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556072" y="1788884"/>
            <a:ext cx="165870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Using co-ordinates to solve problems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559918" y="1967179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M618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5176476" y="191112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57423" y="2182260"/>
            <a:ext cx="2265470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Reflections using axes as lines of symmetry and equations of vertical and horizontal lines</a:t>
            </a:r>
          </a:p>
        </p:txBody>
      </p:sp>
      <p:sp>
        <p:nvSpPr>
          <p:cNvPr id="97" name="Rectangle 96"/>
          <p:cNvSpPr/>
          <p:nvPr/>
        </p:nvSpPr>
        <p:spPr>
          <a:xfrm>
            <a:off x="740445" y="3232872"/>
            <a:ext cx="1582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M290</a:t>
            </a:r>
            <a:endParaRPr lang="en-GB" sz="24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4968254" y="2853434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5044596" y="2780112"/>
            <a:ext cx="1551669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Describing reflections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217488" y="291602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M290</a:t>
            </a:r>
            <a:endParaRPr lang="en-GB" sz="2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7252902" y="3372668"/>
            <a:ext cx="153854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Rotations on a </a:t>
            </a:r>
          </a:p>
          <a:p>
            <a:pPr algn="ctr"/>
            <a:r>
              <a:rPr lang="en-GB" sz="1400" b="1" dirty="0">
                <a:solidFill>
                  <a:schemeClr val="accent2"/>
                </a:solidFill>
              </a:rPr>
              <a:t>co-ordinate grid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817690" y="3660742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7562541" y="4003083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M910</a:t>
            </a:r>
            <a:endParaRPr lang="en-GB" sz="2400" dirty="0"/>
          </a:p>
        </p:txBody>
      </p:sp>
      <p:grpSp>
        <p:nvGrpSpPr>
          <p:cNvPr id="110" name="Group 109"/>
          <p:cNvGrpSpPr/>
          <p:nvPr/>
        </p:nvGrpSpPr>
        <p:grpSpPr>
          <a:xfrm>
            <a:off x="4117152" y="3748068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3003689" y="3710696"/>
            <a:ext cx="117704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Describing rotations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4472103" y="3842151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M910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478063" y="4377630"/>
            <a:ext cx="2107211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Translations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99357" y="481152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M139</a:t>
            </a:r>
            <a:endParaRPr lang="en-GB" sz="24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3733" y="4504642"/>
            <a:ext cx="387030" cy="387030"/>
            <a:chOff x="6556572" y="1647985"/>
            <a:chExt cx="1905000" cy="1905000"/>
          </a:xfrm>
        </p:grpSpPr>
        <p:sp>
          <p:nvSpPr>
            <p:cNvPr id="46" name="Teardrop 4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409503" y="4990113"/>
            <a:ext cx="387030" cy="387030"/>
            <a:chOff x="6556572" y="1647985"/>
            <a:chExt cx="1905000" cy="1905000"/>
          </a:xfrm>
        </p:grpSpPr>
        <p:sp>
          <p:nvSpPr>
            <p:cNvPr id="49" name="Teardrop 4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544242" y="4629927"/>
            <a:ext cx="257515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Combined transformations</a:t>
            </a:r>
          </a:p>
          <a:p>
            <a:pPr algn="ctr"/>
            <a:r>
              <a:rPr lang="en-GB" sz="1400" b="1" dirty="0">
                <a:solidFill>
                  <a:schemeClr val="accent2">
                    <a:lumMod val="50000"/>
                  </a:schemeClr>
                </a:solidFill>
              </a:rPr>
              <a:t>EXTENSION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821435" y="4740221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M881</a:t>
            </a:r>
            <a:endParaRPr lang="en-GB" sz="2400" dirty="0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902D9659-174F-4B09-AB1F-5BAF22E34EF8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BED90FF8-E253-4335-B891-76E6CBBD87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697" y="1819539"/>
            <a:ext cx="612031" cy="230955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A2A4D17-3FE3-4114-B36B-E64AC626C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42" y="3111683"/>
            <a:ext cx="612031" cy="23095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2C9A3E44-16A2-4139-9CF8-0595F46FB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386" y="4642900"/>
            <a:ext cx="612031" cy="230955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8510230-DA4B-4F2B-BD0B-6F566839A5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1457" y="4585636"/>
            <a:ext cx="612031" cy="230955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84D6B6C6-3993-43C0-A042-82F476B0C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4413" y="3874366"/>
            <a:ext cx="612031" cy="230955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6B15DF4-F319-4874-B1B4-906D1FD46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007" y="3703426"/>
            <a:ext cx="612031" cy="230955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FDD91FD-3B5B-4D0D-8804-EAFA6A4D21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566" y="2779906"/>
            <a:ext cx="612031" cy="230955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AD99E44C-55AC-478A-99A9-68BB9A097F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541" y="1762531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5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68789" y="1412226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116226" y="1397176"/>
            <a:ext cx="16762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Multiplicative number bonds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62303" y="1805403"/>
            <a:ext cx="9204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What is a factor?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63223" y="1976701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M832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976518" y="1959393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41195" y="2591400"/>
            <a:ext cx="387030" cy="387030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734560" y="2742100"/>
            <a:ext cx="1710245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Rules of divisibility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177" y="3258601"/>
            <a:ext cx="2083794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What is a prime number? Reasoning and problem</a:t>
            </a:r>
          </a:p>
          <a:p>
            <a:pPr algn="ctr"/>
            <a:r>
              <a:rPr lang="en-GB" sz="1400" b="1" dirty="0">
                <a:solidFill>
                  <a:srgbClr val="00B0F0"/>
                </a:solidFill>
              </a:rPr>
              <a:t>solving with prime numbers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800715" y="3425574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8005261" y="410351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M322</a:t>
            </a:r>
            <a:endParaRPr lang="en-GB" sz="2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2395948" y="4197810"/>
            <a:ext cx="387030" cy="387030"/>
            <a:chOff x="6556572" y="1647985"/>
            <a:chExt cx="1905000" cy="1905000"/>
          </a:xfrm>
        </p:grpSpPr>
        <p:sp>
          <p:nvSpPr>
            <p:cNvPr id="36" name="Teardrop 3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50200" y="3607543"/>
            <a:ext cx="201516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Highest common factors and their application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33969" y="4061281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M698</a:t>
            </a:r>
            <a:endParaRPr lang="en-GB" sz="2400" dirty="0"/>
          </a:p>
        </p:txBody>
      </p: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00B0F0"/>
                </a:solidFill>
              </a:rPr>
              <a:t>Unit 2 - Factors, multiples, primes, HCF and LCM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1606" y="4883873"/>
            <a:ext cx="1715493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Lowest common multiples and their application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2855" y="5494446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M227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981943" y="4780774"/>
            <a:ext cx="387030" cy="387030"/>
            <a:chOff x="6556572" y="1647985"/>
            <a:chExt cx="1905000" cy="1905000"/>
          </a:xfrm>
        </p:grpSpPr>
        <p:sp>
          <p:nvSpPr>
            <p:cNvPr id="45" name="Teardrop 4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672765" y="2596409"/>
            <a:ext cx="1630919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What is a multiple?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4362903" y="2800992"/>
            <a:ext cx="387030" cy="387030"/>
            <a:chOff x="6556572" y="1647985"/>
            <a:chExt cx="1905000" cy="1905000"/>
          </a:xfrm>
        </p:grpSpPr>
        <p:sp>
          <p:nvSpPr>
            <p:cNvPr id="54" name="Teardrop 5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50800" y="104748"/>
            <a:ext cx="4582160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cap="none" spc="0" dirty="0">
                <a:ln w="0"/>
                <a:solidFill>
                  <a:schemeClr val="tx1"/>
                </a:solidFill>
              </a:rPr>
              <a:t>Multiplication times tables.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n w="0"/>
              </a:rPr>
              <a:t>Repeated addition strategies.</a:t>
            </a:r>
            <a:endParaRPr lang="en-US" sz="16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765040" y="5689787"/>
            <a:ext cx="4352834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n w="0"/>
              </a:rPr>
              <a:t>U</a:t>
            </a:r>
            <a:r>
              <a:rPr lang="en-US" sz="1600" cap="none" spc="0" dirty="0">
                <a:ln w="0"/>
                <a:solidFill>
                  <a:schemeClr val="tx1"/>
                </a:solidFill>
              </a:rPr>
              <a:t>sing LCM for </a:t>
            </a:r>
            <a:r>
              <a:rPr lang="en-US" sz="1600" dirty="0">
                <a:ln w="0"/>
              </a:rPr>
              <a:t>adding / subtracting fractions.</a:t>
            </a:r>
            <a:endParaRPr lang="en-US" sz="16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n w="0"/>
              </a:rPr>
              <a:t>Prime factorisation - “product of primes”.</a:t>
            </a:r>
            <a:endParaRPr lang="en-US" sz="16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917009" y="4073907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5088486" y="4522839"/>
            <a:ext cx="1146699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Prime Factorisation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45609" y="4742552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M108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0EFF3B3-D209-4655-A7CA-4B7470418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914" y="3037223"/>
            <a:ext cx="612031" cy="230955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27846F7-AB99-4947-BC70-372ED6F65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0451" y="4226934"/>
            <a:ext cx="612031" cy="230955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02856B-EC61-47F8-93D9-AD9C07341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218" y="4176637"/>
            <a:ext cx="612031" cy="23095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C00AC25C-72D9-4CF4-A8F4-47690F81C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182" y="4585140"/>
            <a:ext cx="612031" cy="23095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44A2732-95FD-460D-80D7-4786F024E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218" y="5625245"/>
            <a:ext cx="612031" cy="230955"/>
          </a:xfrm>
          <a:prstGeom prst="rect">
            <a:avLst/>
          </a:prstGeom>
        </p:spPr>
      </p:pic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D70FC12F-218F-4CE5-97BD-A73151B31BEA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EA150A4-8B89-4F1E-A44D-371A0BA97D7B}"/>
              </a:ext>
            </a:extLst>
          </p:cNvPr>
          <p:cNvSpPr/>
          <p:nvPr/>
        </p:nvSpPr>
        <p:spPr>
          <a:xfrm>
            <a:off x="5370278" y="2912149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M832</a:t>
            </a: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492450F3-2EAB-4C7C-9D23-C7062203B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439" y="1842183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4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42662" y="1412226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137060" y="1241342"/>
            <a:ext cx="1676244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Identifying number bonds and use them to support with addition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49605" y="1833235"/>
            <a:ext cx="218142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Column addition methods for whole numbers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87017" y="1977804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M928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976518" y="1959393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41195" y="2591400"/>
            <a:ext cx="387030" cy="387030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023873" y="2739445"/>
            <a:ext cx="222040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Use number bonds to subtract numbers mentally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80310" y="2851975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M347, M152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05312" y="3428861"/>
            <a:ext cx="177541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Column subtraction methods for whole numbers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840074" y="3566556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7994331" y="4034111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M347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229462" y="4302261"/>
            <a:ext cx="387030" cy="387030"/>
            <a:chOff x="6556572" y="1647985"/>
            <a:chExt cx="1905000" cy="1905000"/>
          </a:xfrm>
        </p:grpSpPr>
        <p:sp>
          <p:nvSpPr>
            <p:cNvPr id="36" name="Teardrop 3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00B0F0"/>
                </a:solidFill>
              </a:rPr>
              <a:t>Unit 3 - Four operations with integers and decimals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166126" y="3640993"/>
            <a:ext cx="171549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Subtraction with decimal numbers</a:t>
            </a:r>
          </a:p>
        </p:txBody>
      </p:sp>
      <p:sp>
        <p:nvSpPr>
          <p:cNvPr id="2" name="Rectangle 1"/>
          <p:cNvSpPr/>
          <p:nvPr/>
        </p:nvSpPr>
        <p:spPr>
          <a:xfrm>
            <a:off x="4629355" y="3823758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M152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7981" y="2429096"/>
            <a:ext cx="1508220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Addition with decimal numbers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82639" y="2611279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M429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3690514" y="2800992"/>
            <a:ext cx="387030" cy="387030"/>
            <a:chOff x="6556572" y="1647985"/>
            <a:chExt cx="1905000" cy="1905000"/>
          </a:xfrm>
        </p:grpSpPr>
        <p:sp>
          <p:nvSpPr>
            <p:cNvPr id="54" name="Teardrop 5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13097" y="104748"/>
            <a:ext cx="468376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Multiplicative number bonds.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Understand place value for whole numbers and decimals.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ln w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Converting fractions, decimals and percentages.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Ordering fractions, decimals and percentages.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Four operations with fractions.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16600" y="4102512"/>
            <a:ext cx="2030814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Multiplication methods for whole numbers and decimals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99773" y="4992832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M187, M803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4217898" y="4781593"/>
            <a:ext cx="387030" cy="387030"/>
            <a:chOff x="6556572" y="1647985"/>
            <a:chExt cx="1905000" cy="1905000"/>
          </a:xfrm>
        </p:grpSpPr>
        <p:sp>
          <p:nvSpPr>
            <p:cNvPr id="52" name="Teardrop 5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536879" y="3820147"/>
            <a:ext cx="387030" cy="387030"/>
            <a:chOff x="6556572" y="1647985"/>
            <a:chExt cx="1905000" cy="1905000"/>
          </a:xfrm>
        </p:grpSpPr>
        <p:sp>
          <p:nvSpPr>
            <p:cNvPr id="58" name="Teardrop 57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411413" y="4582059"/>
            <a:ext cx="227539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Division methods for whole numbers and decimals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60251" y="4736887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M354, M262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CFAE5E09-14B1-44AA-AEAE-A96629A96580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F7B5ED27-8CFC-4DF1-ADE2-F52941281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1571" y="1819338"/>
            <a:ext cx="612031" cy="230955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91D8068-360B-4FAA-8FAD-B253A7822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945" y="2708561"/>
            <a:ext cx="612031" cy="23095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189BF91E-9F1A-4437-8A3F-DC8DACD9E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391" y="2439296"/>
            <a:ext cx="612031" cy="23095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7B39009F-1753-4278-99E4-BAAEBA49F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562" y="3669340"/>
            <a:ext cx="612031" cy="230955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9CFCE9A-EF08-433C-A4DD-64E12C907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0989" y="4165284"/>
            <a:ext cx="612031" cy="230955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3CD8B90-C4E6-4E8A-96CE-59A07DF6F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786" y="4831596"/>
            <a:ext cx="612031" cy="23095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1A6991D1-D972-4B27-8B4E-6555D461C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7632" y="4595798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7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Addition and subtraction of fractions.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Multiplication and division of fractions.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Mixed numbers and fractions.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103215" y="1037311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910247" y="1498393"/>
            <a:ext cx="163241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Equivalent fractions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8113647" y="1645770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M410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2257" y="1743325"/>
            <a:ext cx="244155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Understand what a fraction 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48759" y="1663174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M158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864277" y="1531529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69807" y="2898286"/>
            <a:ext cx="387030" cy="387030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22060" y="2728419"/>
            <a:ext cx="18400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Express terminating decimals as fractions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01597" y="2869840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M958</a:t>
            </a:r>
            <a:endParaRPr lang="en-GB" sz="24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6840368" y="3736438"/>
            <a:ext cx="387030" cy="387030"/>
            <a:chOff x="6556572" y="1647985"/>
            <a:chExt cx="1905000" cy="1905000"/>
          </a:xfrm>
        </p:grpSpPr>
        <p:sp>
          <p:nvSpPr>
            <p:cNvPr id="23" name="Teardrop 2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092977" y="3582641"/>
            <a:ext cx="210384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Express a fraction as a decimal using division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959439" y="3980594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M922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822517" y="3670532"/>
            <a:ext cx="194717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Express one amount as a fraction of another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471216" y="3778408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394204" y="4941966"/>
            <a:ext cx="387030" cy="387030"/>
            <a:chOff x="6556572" y="1647985"/>
            <a:chExt cx="1905000" cy="1905000"/>
          </a:xfrm>
        </p:grpSpPr>
        <p:sp>
          <p:nvSpPr>
            <p:cNvPr id="36" name="Teardrop 3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6032" y="5050717"/>
            <a:ext cx="136588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Find a fraction of an amount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72461" y="522411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M695</a:t>
            </a:r>
            <a:endParaRPr lang="en-GB" sz="2400" dirty="0"/>
          </a:p>
        </p:txBody>
      </p: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00B0F0"/>
                </a:solidFill>
              </a:rPr>
              <a:t>Unit 4 - Understanding fractions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Use common factors to simplify fractions.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Associate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a fraction with division.</a:t>
            </a:r>
          </a:p>
          <a:p>
            <a:pPr marL="285750" indent="-285750">
              <a:buFontTx/>
              <a:buChar char="-"/>
            </a:pPr>
            <a:r>
              <a:rPr lang="en-US" sz="1400" baseline="0" dirty="0">
                <a:ln w="0"/>
              </a:rPr>
              <a:t>Understand</a:t>
            </a:r>
            <a:r>
              <a:rPr lang="en-US" sz="1400" dirty="0">
                <a:ln w="0"/>
              </a:rPr>
              <a:t> how to split / share equally.</a:t>
            </a:r>
            <a:endParaRPr lang="en-US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627708" y="385108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M939</a:t>
            </a:r>
            <a:endParaRPr lang="en-GB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526259" y="2149128"/>
            <a:ext cx="117511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Simplify fractions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445508" y="2340018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M671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2270056" y="2241571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0383B2B6-259D-4E1F-9E9E-E82DA0B176E5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3258CB1D-DB3E-4F26-9903-F3B9BAA53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8615" y="1779703"/>
            <a:ext cx="612031" cy="23095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C84D147-F8D0-4837-8DE2-6C3EE85586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853" y="1488611"/>
            <a:ext cx="612031" cy="23095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3AAB3493-1EA5-4681-8D61-FF7392B2A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894" y="2179783"/>
            <a:ext cx="612031" cy="230955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602FC29-77CB-45EF-9B27-A09C46459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3187" y="2695111"/>
            <a:ext cx="612031" cy="230955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5B7B85A-E19F-4D4C-8812-41D430F8B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1819" y="4109897"/>
            <a:ext cx="612031" cy="23095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30438831-B0DA-4446-AD8A-3A5196323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801" y="3714890"/>
            <a:ext cx="612031" cy="230955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17AF875-D773-4A76-A171-7B968570B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48" y="5081372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3399"/>
                </a:solidFill>
              </a:rPr>
              <a:t>Unit 5 - Presenting and interpreting data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800" y="104748"/>
            <a:ext cx="458216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Interpret and construct simple pie charts and line graphs.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Calculate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and interpret mean as an average.</a:t>
            </a:r>
            <a:endParaRPr lang="en-US" sz="1400" cap="none" spc="0" baseline="0" dirty="0">
              <a:ln w="0"/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65040" y="5637533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Understand the vocabulary of probability.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Find simple probabilities from tables and charts.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15102" y="1366199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7034436" y="1226884"/>
            <a:ext cx="203419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Interpret diagrams that display data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27777" y="1844777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M738, M165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681394" y="1825713"/>
            <a:ext cx="222263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Creating tally tables leading to bar charts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987927" y="1982382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M597, M460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683632" y="1880410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4208" y="2579763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798021" y="3408686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482137" y="4031449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1028214" y="2446670"/>
            <a:ext cx="128702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Construct a pie chart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31701" y="3831134"/>
            <a:ext cx="17220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Interpret scatter diagrams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979339" y="4735877"/>
            <a:ext cx="387030" cy="387030"/>
            <a:chOff x="6556572" y="1647985"/>
            <a:chExt cx="1905000" cy="1905000"/>
          </a:xfrm>
        </p:grpSpPr>
        <p:sp>
          <p:nvSpPr>
            <p:cNvPr id="57" name="Teardrop 5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9A80298D-C486-48C4-9C41-F4C61D31E144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8DD233-912E-467B-87A4-3113381472FB}"/>
              </a:ext>
            </a:extLst>
          </p:cNvPr>
          <p:cNvSpPr/>
          <p:nvPr/>
        </p:nvSpPr>
        <p:spPr>
          <a:xfrm>
            <a:off x="7221679" y="4760458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M596</a:t>
            </a:r>
            <a:endParaRPr lang="en-GB" sz="2000" dirty="0"/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CAAAC96D-6C7C-46B4-BCB0-A6AE38BBD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1958" y="1697095"/>
            <a:ext cx="612031" cy="23095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4136537C-1E83-4F43-ACE9-8BE93EE7E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8210" y="1843628"/>
            <a:ext cx="612031" cy="230955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D3CA7EC5-1A5A-4C73-B965-1CBF0402C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710" y="2969890"/>
            <a:ext cx="612031" cy="230955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9F7477CD-68C4-47A0-B130-6B2AFA385621}"/>
              </a:ext>
            </a:extLst>
          </p:cNvPr>
          <p:cNvSpPr txBox="1"/>
          <p:nvPr/>
        </p:nvSpPr>
        <p:spPr>
          <a:xfrm>
            <a:off x="7093092" y="3115461"/>
            <a:ext cx="203419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Draw scatter diagrams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318A778A-DCEA-4F14-8438-9D6DF1CC8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4412" y="3375923"/>
            <a:ext cx="612031" cy="230955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F845E25F-1656-48DD-9FF3-0DE431C2280E}"/>
              </a:ext>
            </a:extLst>
          </p:cNvPr>
          <p:cNvSpPr/>
          <p:nvPr/>
        </p:nvSpPr>
        <p:spPr>
          <a:xfrm>
            <a:off x="7277300" y="3594938"/>
            <a:ext cx="17557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M769</a:t>
            </a:r>
            <a:endParaRPr lang="en-GB" sz="2000" dirty="0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1A06D38E-6A2F-41E9-B81F-85FDB00C1B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708" y="4354354"/>
            <a:ext cx="612031" cy="230955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A9DE1CAE-540E-4C18-A154-9972CDA171DB}"/>
              </a:ext>
            </a:extLst>
          </p:cNvPr>
          <p:cNvSpPr txBox="1"/>
          <p:nvPr/>
        </p:nvSpPr>
        <p:spPr>
          <a:xfrm>
            <a:off x="4198193" y="4637245"/>
            <a:ext cx="240611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3399"/>
                </a:solidFill>
              </a:rPr>
              <a:t>Understand correlation and interpret scatter diagrams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4DCD8324-8626-4380-9B15-87D9CBAC3B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3336" y="4530874"/>
            <a:ext cx="612031" cy="230955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4C1489F2-125C-42A1-98EF-EE71BB4D393E}"/>
              </a:ext>
            </a:extLst>
          </p:cNvPr>
          <p:cNvSpPr/>
          <p:nvPr/>
        </p:nvSpPr>
        <p:spPr>
          <a:xfrm>
            <a:off x="1224664" y="318085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M574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9DF90EC-3858-4A38-BC55-F06ADAE73D7B}"/>
              </a:ext>
            </a:extLst>
          </p:cNvPr>
          <p:cNvSpPr/>
          <p:nvPr/>
        </p:nvSpPr>
        <p:spPr>
          <a:xfrm>
            <a:off x="896000" y="4547365"/>
            <a:ext cx="17557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M596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2195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02252" y="1045819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22216" y="1770007"/>
            <a:ext cx="163241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Addition of fractions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3799937" y="1941344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M835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897846" y="1721379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258708" y="1717648"/>
            <a:ext cx="140275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Addition of mixed numbers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60087" y="2099001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M931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688466" y="2348735"/>
            <a:ext cx="156695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Subtraction of fractions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27402" y="278399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M835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254594" y="3307215"/>
            <a:ext cx="168778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Associative nature of multiplication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664731" y="3699796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19702" y="4440642"/>
            <a:ext cx="387030" cy="387030"/>
            <a:chOff x="6556572" y="1647985"/>
            <a:chExt cx="1905000" cy="1905000"/>
          </a:xfrm>
        </p:grpSpPr>
        <p:sp>
          <p:nvSpPr>
            <p:cNvPr id="36" name="Teardrop 3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4572000" y="4606474"/>
            <a:ext cx="210721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Multiplication and division of fractions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77627" y="4456792"/>
            <a:ext cx="19748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M157, M197, M110, M265</a:t>
            </a:r>
            <a:endParaRPr lang="en-GB" sz="2000" dirty="0"/>
          </a:p>
        </p:txBody>
      </p: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00B0F0"/>
                </a:solidFill>
              </a:rPr>
              <a:t>Unit 6 - Four operations</a:t>
            </a:r>
          </a:p>
          <a:p>
            <a:pPr algn="ctr"/>
            <a:r>
              <a:rPr lang="en-GB" sz="3200" b="1" dirty="0">
                <a:solidFill>
                  <a:srgbClr val="00B0F0"/>
                </a:solidFill>
              </a:rPr>
              <a:t>with fractions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Understand equivalent fractions.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Convert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between fractions and decimals.</a:t>
            </a:r>
          </a:p>
          <a:p>
            <a:pPr marL="285750" indent="-285750">
              <a:buFontTx/>
              <a:buChar char="-"/>
            </a:pPr>
            <a:r>
              <a:rPr lang="en-US" sz="1400" baseline="0" dirty="0">
                <a:ln w="0"/>
              </a:rPr>
              <a:t>Fractions</a:t>
            </a:r>
            <a:r>
              <a:rPr lang="en-US" sz="1400" dirty="0">
                <a:ln w="0"/>
              </a:rPr>
              <a:t> of an amount.</a:t>
            </a:r>
            <a:endParaRPr lang="en-US" sz="20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Compare and order fractions.</a:t>
            </a:r>
          </a:p>
          <a:p>
            <a:pPr marL="285750" indent="-285750" algn="l">
              <a:buFontTx/>
              <a:buChar char="-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Order fractions, decimals and percentages.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Find what lies between two fractions.</a:t>
            </a:r>
            <a:endParaRPr lang="en-US" sz="20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5460" y="4144892"/>
            <a:ext cx="2140527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Multiplication of a number and a fraction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92965" y="4579902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M157</a:t>
            </a:r>
            <a:endParaRPr lang="en-GB" sz="2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4332164" y="4896165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6FEA162-DF6E-418E-B723-04C577E6AAFB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C4B68FAD-CA1F-49A7-82B7-19A69B5C8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3759" y="1797307"/>
            <a:ext cx="612031" cy="23095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2A4A8DC-3284-45D5-A55C-9B35041E9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559" y="2220703"/>
            <a:ext cx="612031" cy="23095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C6F1601D-486B-42CD-A56A-F4117A2BE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166" y="2899349"/>
            <a:ext cx="612031" cy="23095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93E90576-F1AA-4FE5-8B46-F99153741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4989" y="4713415"/>
            <a:ext cx="612031" cy="230955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AC137CF0-EA56-430C-A716-42431D75D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934" y="4695256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9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860529" y="1264039"/>
            <a:ext cx="387030" cy="387030"/>
            <a:chOff x="6556572" y="1647985"/>
            <a:chExt cx="1905000" cy="1905000"/>
          </a:xfrm>
        </p:grpSpPr>
        <p:sp>
          <p:nvSpPr>
            <p:cNvPr id="5" name="Teardrop 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249138" y="1560892"/>
            <a:ext cx="145584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Compare and order fractions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7854039" y="1940525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M335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34502" y="1719954"/>
            <a:ext cx="144692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Compare and order decimals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76240" y="1922637"/>
            <a:ext cx="920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b="1" dirty="0"/>
              <a:t>M522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877227" y="1633051"/>
            <a:ext cx="387030" cy="387030"/>
            <a:chOff x="6556572" y="1647985"/>
            <a:chExt cx="1905000" cy="1905000"/>
          </a:xfrm>
        </p:grpSpPr>
        <p:sp>
          <p:nvSpPr>
            <p:cNvPr id="14" name="Teardrop 1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17" name="Teardrop 1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07657" y="2261452"/>
            <a:ext cx="1158570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Compare and order negatives numbers.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72032" y="2626777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M527</a:t>
            </a:r>
            <a:endParaRPr lang="en-GB" sz="24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6830376" y="3574214"/>
            <a:ext cx="387030" cy="387030"/>
            <a:chOff x="6556572" y="1647985"/>
            <a:chExt cx="1905000" cy="1905000"/>
          </a:xfrm>
        </p:grpSpPr>
        <p:sp>
          <p:nvSpPr>
            <p:cNvPr id="23" name="Teardrop 2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015680" y="3312604"/>
            <a:ext cx="192276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Inequalities and number lines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161518" y="4055888"/>
            <a:ext cx="1736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M763, U509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581697" y="3659271"/>
            <a:ext cx="2646240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Order fractions and decimals, including negative numbers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065891" y="3747728"/>
            <a:ext cx="387030" cy="387030"/>
            <a:chOff x="6556572" y="1647985"/>
            <a:chExt cx="1905000" cy="1905000"/>
          </a:xfrm>
        </p:grpSpPr>
        <p:sp>
          <p:nvSpPr>
            <p:cNvPr id="31" name="Teardrop 3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52947" y="4645355"/>
            <a:ext cx="1997771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Find a decimal, fraction or negative which lies between two others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00B0F0"/>
                </a:solidFill>
              </a:rPr>
              <a:t>Unit 7 - Compare and order fractions, decimals and integers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Simplify fractions.</a:t>
            </a:r>
          </a:p>
          <a:p>
            <a:pPr marL="285750" indent="-285750">
              <a:buFontTx/>
              <a:buChar char="-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Addition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and subtraction of fractions.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M</a:t>
            </a:r>
            <a:r>
              <a:rPr lang="en-US" sz="1400" baseline="0" dirty="0">
                <a:ln w="0"/>
              </a:rPr>
              <a:t>ultiplication</a:t>
            </a:r>
            <a:r>
              <a:rPr lang="en-US" sz="1400" dirty="0">
                <a:ln w="0"/>
              </a:rPr>
              <a:t> and division of fractions.</a:t>
            </a:r>
            <a:endParaRPr lang="en-US" sz="20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Calculate fractions of an amount.</a:t>
            </a:r>
          </a:p>
          <a:p>
            <a:pPr marL="285750" indent="-285750" algn="l">
              <a:buFontTx/>
              <a:buChar char="-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Fraction, decimal and percentage multipliers.</a:t>
            </a:r>
            <a:endParaRPr lang="en-US" sz="1400" dirty="0">
              <a:ln w="0"/>
            </a:endParaRPr>
          </a:p>
          <a:p>
            <a:pPr marL="285750" indent="-285750" algn="l">
              <a:buFontTx/>
              <a:buChar char="-"/>
            </a:pPr>
            <a:r>
              <a:rPr lang="en-US" sz="1400" dirty="0">
                <a:ln w="0"/>
              </a:rPr>
              <a:t>Further calculations involving negative numbers.</a:t>
            </a:r>
            <a:endParaRPr lang="en-US" sz="20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292477" y="4661977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172608E-7234-4C22-BD6A-7E983F17F1C0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482E97CA-8684-4705-9E46-183A8BE06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0446" y="1768432"/>
            <a:ext cx="612031" cy="23095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1D9047E6-5A48-4F0E-9D47-41DBCAF7ED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697" y="2072939"/>
            <a:ext cx="612031" cy="23095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4C55AF9F-443A-4E6C-92EA-808218B1B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0323" y="3835824"/>
            <a:ext cx="612031" cy="23095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E6FD9A3-BDC9-4F46-A085-56D26C7045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240" y="2469974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40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20319" y="94588"/>
            <a:ext cx="4617339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To understand the negative number line.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Confidently perform four operations mentally.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Understand the associative nature of certain calculations. </a:t>
            </a:r>
            <a:endParaRPr lang="en-US" sz="2000" dirty="0">
              <a:ln w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Substitute into more complex formula including SUVAT equations.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Use a calculator effectively. 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6876610" y="1537253"/>
            <a:ext cx="387030" cy="387030"/>
            <a:chOff x="6556572" y="1647985"/>
            <a:chExt cx="1905000" cy="1905000"/>
          </a:xfrm>
        </p:grpSpPr>
        <p:sp>
          <p:nvSpPr>
            <p:cNvPr id="55" name="Teardrop 5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7121984" y="1316555"/>
            <a:ext cx="2022015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Confidently perform the four operations with negative numbers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918307" y="1963979"/>
            <a:ext cx="1047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M106, M288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139411" y="1753936"/>
            <a:ext cx="244155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Understand the links between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sz="1400" b="1" dirty="0">
                <a:solidFill>
                  <a:srgbClr val="00B0F0"/>
                </a:solidFill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1400" b="1" dirty="0">
                <a:solidFill>
                  <a:srgbClr val="00B0F0"/>
                </a:solidFill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GB" sz="1400" b="1" dirty="0">
                <a:solidFill>
                  <a:srgbClr val="00B0F0"/>
                </a:solidFill>
                <a:sym typeface="Symbol" panose="05050102010706020507" pitchFamily="18" charset="2"/>
              </a:rPr>
              <a:t>, </a:t>
            </a:r>
            <a:r>
              <a:rPr lang="en-GB" sz="1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</a:t>
            </a:r>
            <a:endParaRPr lang="en-GB" sz="11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188983" y="2575599"/>
            <a:ext cx="387030" cy="387030"/>
            <a:chOff x="6556572" y="1647985"/>
            <a:chExt cx="1905000" cy="1905000"/>
          </a:xfrm>
        </p:grpSpPr>
        <p:sp>
          <p:nvSpPr>
            <p:cNvPr id="64" name="Teardrop 6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615777" y="2413195"/>
            <a:ext cx="1650765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Order calculations involving addition and subtraction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4232323" y="2853434"/>
            <a:ext cx="387030" cy="387030"/>
            <a:chOff x="6556572" y="1647985"/>
            <a:chExt cx="1905000" cy="1905000"/>
          </a:xfrm>
        </p:grpSpPr>
        <p:sp>
          <p:nvSpPr>
            <p:cNvPr id="70" name="Teardrop 6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4623636" y="2741636"/>
            <a:ext cx="229590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Order calculations involving multiplication and division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824652" y="285621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M521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7046619" y="3435659"/>
            <a:ext cx="2022015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Order calculations where indices are included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6817690" y="3660742"/>
            <a:ext cx="387030" cy="387030"/>
            <a:chOff x="6556572" y="1647985"/>
            <a:chExt cx="1905000" cy="1905000"/>
          </a:xfrm>
        </p:grpSpPr>
        <p:sp>
          <p:nvSpPr>
            <p:cNvPr id="77" name="Teardrop 7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234404" y="4330686"/>
            <a:ext cx="387030" cy="387030"/>
            <a:chOff x="6556572" y="1647985"/>
            <a:chExt cx="1905000" cy="1905000"/>
          </a:xfrm>
        </p:grpSpPr>
        <p:sp>
          <p:nvSpPr>
            <p:cNvPr id="82" name="Teardrop 8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319881" y="4276838"/>
            <a:ext cx="210721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Order calculations involving brackets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00B0F0"/>
                </a:solidFill>
              </a:rPr>
              <a:t>Unit 8 - Order of operations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4223827" y="1089266"/>
            <a:ext cx="387030" cy="387030"/>
            <a:chOff x="6556572" y="1647985"/>
            <a:chExt cx="1905000" cy="1905000"/>
          </a:xfrm>
        </p:grpSpPr>
        <p:sp>
          <p:nvSpPr>
            <p:cNvPr id="91" name="Teardrop 9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2738194" y="4623125"/>
            <a:ext cx="3246059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Substitute into formulae correctly following the order of operations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5680879" y="4691220"/>
            <a:ext cx="387030" cy="387030"/>
            <a:chOff x="6556572" y="1647985"/>
            <a:chExt cx="1905000" cy="1905000"/>
          </a:xfrm>
        </p:grpSpPr>
        <p:sp>
          <p:nvSpPr>
            <p:cNvPr id="95" name="Teardrop 9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6024127" y="4711863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M208, M979</a:t>
            </a:r>
            <a:endParaRPr lang="en-GB" sz="2400" dirty="0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887C973-32FC-491B-ADE3-196415F5D61C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1C57677-6A9A-44C3-968F-071EAA082E62}"/>
              </a:ext>
            </a:extLst>
          </p:cNvPr>
          <p:cNvSpPr/>
          <p:nvPr/>
        </p:nvSpPr>
        <p:spPr>
          <a:xfrm>
            <a:off x="7981625" y="4019697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M521</a:t>
            </a:r>
            <a:endParaRPr lang="en-GB" sz="24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53ED0D6-4E86-4B39-8579-F93307B2AF9E}"/>
              </a:ext>
            </a:extLst>
          </p:cNvPr>
          <p:cNvSpPr/>
          <p:nvPr/>
        </p:nvSpPr>
        <p:spPr>
          <a:xfrm>
            <a:off x="448005" y="4637569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M521</a:t>
            </a:r>
            <a:endParaRPr lang="en-GB" sz="2400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D9F8D1BE-D102-4389-81E5-2D58A6833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2738" y="2078665"/>
            <a:ext cx="612031" cy="23095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A553D03-EB97-4A64-8301-E7B91DB4F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8860" y="2702627"/>
            <a:ext cx="612031" cy="230955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C3090E9D-D5B6-4F99-9CAF-C94F3257F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204" y="4773216"/>
            <a:ext cx="612031" cy="230955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C36F6137-125C-4906-BCCB-CF035AED6C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469" y="4575104"/>
            <a:ext cx="612031" cy="230955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555C216A-620A-4208-A0C2-CAD886A838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111" y="4139016"/>
            <a:ext cx="612031" cy="230955"/>
          </a:xfrm>
          <a:prstGeom prst="rect">
            <a:avLst/>
          </a:prstGeom>
        </p:spPr>
      </p:pic>
      <p:sp>
        <p:nvSpPr>
          <p:cNvPr id="100" name="Rectangle 99">
            <a:extLst>
              <a:ext uri="{FF2B5EF4-FFF2-40B4-BE49-F238E27FC236}">
                <a16:creationId xmlns:a16="http://schemas.microsoft.com/office/drawing/2014/main" id="{56A7E905-B07C-4F34-A8BC-8126B2FF5477}"/>
              </a:ext>
            </a:extLst>
          </p:cNvPr>
          <p:cNvSpPr/>
          <p:nvPr/>
        </p:nvSpPr>
        <p:spPr>
          <a:xfrm>
            <a:off x="549595" y="3294066"/>
            <a:ext cx="18166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M106, M288</a:t>
            </a: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CD9040B3-FCC3-4A49-BF0F-6490B50AC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1893" y="3109194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584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171450" indent="-171450">
              <a:buFontTx/>
              <a:buChar char="-"/>
            </a:pPr>
            <a:r>
              <a:rPr lang="en-US" sz="1400" dirty="0">
                <a:ln w="0"/>
              </a:rPr>
              <a:t>Understand that a letter can represent numbers.</a:t>
            </a:r>
          </a:p>
          <a:p>
            <a:pPr marL="171450" indent="-171450">
              <a:buFontTx/>
              <a:buChar char="-"/>
            </a:pPr>
            <a:r>
              <a:rPr lang="en-US" sz="1400" dirty="0">
                <a:ln w="0"/>
              </a:rPr>
              <a:t>Understand the meaning of square numbers.</a:t>
            </a:r>
          </a:p>
          <a:p>
            <a:pPr marL="171450" indent="-171450">
              <a:buFontTx/>
              <a:buChar char="-"/>
            </a:pPr>
            <a:r>
              <a:rPr lang="en-US" sz="1400" dirty="0">
                <a:ln w="0"/>
              </a:rPr>
              <a:t>Be able to express missing number problems algebraically.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765040" y="5689787"/>
            <a:ext cx="4352834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Expand and simplify two brackets.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Factorise into two brackets.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n w="0"/>
              </a:rPr>
              <a:t>Substitute into expressions.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accent6"/>
                </a:solidFill>
              </a:rPr>
              <a:t>Unit 9 - Simplifying and</a:t>
            </a:r>
          </a:p>
          <a:p>
            <a:pPr algn="ctr"/>
            <a:r>
              <a:rPr lang="en-GB" sz="3200" b="1" dirty="0">
                <a:solidFill>
                  <a:schemeClr val="accent6"/>
                </a:solidFill>
              </a:rPr>
              <a:t>manipulating algebra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6876610" y="1537253"/>
            <a:ext cx="387030" cy="387030"/>
            <a:chOff x="6556572" y="1647985"/>
            <a:chExt cx="1905000" cy="1905000"/>
          </a:xfrm>
        </p:grpSpPr>
        <p:sp>
          <p:nvSpPr>
            <p:cNvPr id="53" name="Teardrop 5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591785" y="2464666"/>
            <a:ext cx="1859124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Substitution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746448" y="1950248"/>
            <a:ext cx="2124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M813, M830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35883" y="1405076"/>
            <a:ext cx="189771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Simplifying algebraic expressions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2191700" y="2527336"/>
            <a:ext cx="387030" cy="387030"/>
            <a:chOff x="6556572" y="1647985"/>
            <a:chExt cx="1905000" cy="1905000"/>
          </a:xfrm>
        </p:grpSpPr>
        <p:sp>
          <p:nvSpPr>
            <p:cNvPr id="62" name="Teardrop 6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161152" y="1743606"/>
            <a:ext cx="346558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Know the difference between an equation, formula, identity and expression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48656" y="2938391"/>
            <a:ext cx="1659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M417, M327, </a:t>
            </a:r>
          </a:p>
          <a:p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M208, M979</a:t>
            </a:r>
            <a:endParaRPr lang="en-GB" sz="2000" dirty="0"/>
          </a:p>
        </p:txBody>
      </p:sp>
      <p:grpSp>
        <p:nvGrpSpPr>
          <p:cNvPr id="67" name="Group 66"/>
          <p:cNvGrpSpPr/>
          <p:nvPr/>
        </p:nvGrpSpPr>
        <p:grpSpPr>
          <a:xfrm>
            <a:off x="5630839" y="2845604"/>
            <a:ext cx="387030" cy="387030"/>
            <a:chOff x="6556572" y="1647985"/>
            <a:chExt cx="1905000" cy="1905000"/>
          </a:xfrm>
        </p:grpSpPr>
        <p:sp>
          <p:nvSpPr>
            <p:cNvPr id="68" name="Teardrop 67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3623091" y="2721786"/>
            <a:ext cx="210384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Simplify an expression by collecting like terms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028455" y="2629053"/>
            <a:ext cx="15359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M795, </a:t>
            </a:r>
          </a:p>
          <a:p>
            <a:pPr algn="ctr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M531, M949</a:t>
            </a:r>
            <a:endParaRPr lang="en-GB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7242677" y="3614231"/>
            <a:ext cx="169587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Expand and simplify expressions involving brackets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6855647" y="3620927"/>
            <a:ext cx="387030" cy="387030"/>
            <a:chOff x="6556572" y="1647985"/>
            <a:chExt cx="1905000" cy="1905000"/>
          </a:xfrm>
        </p:grpSpPr>
        <p:sp>
          <p:nvSpPr>
            <p:cNvPr id="75" name="Teardrop 74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8" name="Rectangle 77"/>
          <p:cNvSpPr/>
          <p:nvPr/>
        </p:nvSpPr>
        <p:spPr>
          <a:xfrm>
            <a:off x="7180905" y="4476276"/>
            <a:ext cx="1805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M237, M792</a:t>
            </a:r>
            <a:endParaRPr lang="en-GB" sz="2400" dirty="0"/>
          </a:p>
        </p:txBody>
      </p:sp>
      <p:grpSp>
        <p:nvGrpSpPr>
          <p:cNvPr id="81" name="Group 80"/>
          <p:cNvGrpSpPr/>
          <p:nvPr/>
        </p:nvGrpSpPr>
        <p:grpSpPr>
          <a:xfrm>
            <a:off x="3951084" y="4087919"/>
            <a:ext cx="387030" cy="387030"/>
            <a:chOff x="6556572" y="1647985"/>
            <a:chExt cx="1905000" cy="1905000"/>
          </a:xfrm>
        </p:grpSpPr>
        <p:sp>
          <p:nvSpPr>
            <p:cNvPr id="82" name="Teardrop 81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3704852" y="3642596"/>
            <a:ext cx="191229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Factorise simple expressions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113172" y="3836713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M100</a:t>
            </a:r>
            <a:endParaRPr lang="en-GB" sz="24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4313200" y="1079983"/>
            <a:ext cx="387030" cy="387030"/>
            <a:chOff x="6556572" y="1647985"/>
            <a:chExt cx="1905000" cy="1905000"/>
          </a:xfrm>
        </p:grpSpPr>
        <p:sp>
          <p:nvSpPr>
            <p:cNvPr id="88" name="Teardrop 87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191700" y="4506231"/>
            <a:ext cx="387030" cy="387030"/>
            <a:chOff x="6556572" y="1647985"/>
            <a:chExt cx="1905000" cy="1905000"/>
          </a:xfrm>
        </p:grpSpPr>
        <p:sp>
          <p:nvSpPr>
            <p:cNvPr id="91" name="Teardrop 9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392838" y="4361252"/>
            <a:ext cx="194407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Fully factorise more complex expressions</a:t>
            </a:r>
          </a:p>
        </p:txBody>
      </p:sp>
      <p:sp>
        <p:nvSpPr>
          <p:cNvPr id="94" name="Rectangle 93"/>
          <p:cNvSpPr/>
          <p:nvPr/>
        </p:nvSpPr>
        <p:spPr>
          <a:xfrm>
            <a:off x="992125" y="5007122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M100</a:t>
            </a:r>
            <a:endParaRPr lang="en-GB" sz="2400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8E53EA6-A3C0-4D14-865F-A5975BCD83B5}"/>
              </a:ext>
            </a:extLst>
          </p:cNvPr>
          <p:cNvSpPr/>
          <p:nvPr/>
        </p:nvSpPr>
        <p:spPr>
          <a:xfrm>
            <a:off x="2098739" y="5883099"/>
            <a:ext cx="2616967" cy="909914"/>
          </a:xfrm>
          <a:prstGeom prst="roundRect">
            <a:avLst>
              <a:gd name="adj" fmla="val 4567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All video clip references belong to: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https://sparxmaths.com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3523B1E-99E5-4C4E-B7A0-309757B0F9C5}"/>
              </a:ext>
            </a:extLst>
          </p:cNvPr>
          <p:cNvSpPr/>
          <p:nvPr/>
        </p:nvSpPr>
        <p:spPr>
          <a:xfrm>
            <a:off x="7484823" y="1788148"/>
            <a:ext cx="2124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M795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0D996274-4DB7-4CFB-A98C-901A1A15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9121" y="1812818"/>
            <a:ext cx="612031" cy="230955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B2857723-55C5-4E6B-AC57-C65A0D06E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13" y="1917686"/>
            <a:ext cx="612031" cy="206599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E5303ABE-82E2-4DE5-B0FF-451291536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356" y="2739991"/>
            <a:ext cx="612031" cy="230955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762A4F7D-C1FF-40A0-9F84-4FC5AD6E9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8438" y="2739990"/>
            <a:ext cx="612031" cy="230955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CDCA0882-DB94-41F4-8ED2-1905040A9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428" y="4319434"/>
            <a:ext cx="612031" cy="230955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81E4091C-CF32-459B-BD7D-E24FD740B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210" y="3694398"/>
            <a:ext cx="612031" cy="230955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40738386-8961-4704-9FA3-B73B59754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333" y="4858601"/>
            <a:ext cx="612031" cy="2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623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735</TotalTime>
  <Words>1752</Words>
  <Application>Microsoft Office PowerPoint</Application>
  <PresentationFormat>On-screen Show (4:3)</PresentationFormat>
  <Paragraphs>398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Batts</dc:creator>
  <cp:lastModifiedBy>Emily Quinn</cp:lastModifiedBy>
  <cp:revision>86</cp:revision>
  <dcterms:created xsi:type="dcterms:W3CDTF">2019-10-01T09:11:16Z</dcterms:created>
  <dcterms:modified xsi:type="dcterms:W3CDTF">2024-11-26T18:18:42Z</dcterms:modified>
</cp:coreProperties>
</file>