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64" r:id="rId4"/>
    <p:sldId id="265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D1DDE8"/>
    <a:srgbClr val="E5D1D5"/>
    <a:srgbClr val="F1F3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14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customXml" Target="../customXml/item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na Summerton" userId="0c79a7d9-4307-45ce-a6c7-ac95d453ea7b" providerId="ADAL" clId="{92958E71-44D3-4323-A457-CF93FDF196C1}"/>
    <pc:docChg chg="undo custSel modSld">
      <pc:chgData name="Marina Summerton" userId="0c79a7d9-4307-45ce-a6c7-ac95d453ea7b" providerId="ADAL" clId="{92958E71-44D3-4323-A457-CF93FDF196C1}" dt="2025-06-17T09:54:26.459" v="104" actId="1076"/>
      <pc:docMkLst>
        <pc:docMk/>
      </pc:docMkLst>
      <pc:sldChg chg="delSp modSp mod">
        <pc:chgData name="Marina Summerton" userId="0c79a7d9-4307-45ce-a6c7-ac95d453ea7b" providerId="ADAL" clId="{92958E71-44D3-4323-A457-CF93FDF196C1}" dt="2025-06-17T09:54:26.459" v="104" actId="1076"/>
        <pc:sldMkLst>
          <pc:docMk/>
          <pc:sldMk cId="1950666991" sldId="257"/>
        </pc:sldMkLst>
        <pc:spChg chg="mod">
          <ac:chgData name="Marina Summerton" userId="0c79a7d9-4307-45ce-a6c7-ac95d453ea7b" providerId="ADAL" clId="{92958E71-44D3-4323-A457-CF93FDF196C1}" dt="2025-06-17T09:54:23.258" v="103" actId="1076"/>
          <ac:spMkLst>
            <pc:docMk/>
            <pc:sldMk cId="1950666991" sldId="257"/>
            <ac:spMk id="12" creationId="{C9AA73A0-F60D-949D-E243-D707F5C3EC2D}"/>
          </ac:spMkLst>
        </pc:spChg>
        <pc:spChg chg="mod">
          <ac:chgData name="Marina Summerton" userId="0c79a7d9-4307-45ce-a6c7-ac95d453ea7b" providerId="ADAL" clId="{92958E71-44D3-4323-A457-CF93FDF196C1}" dt="2025-06-17T09:52:52.220" v="64" actId="1076"/>
          <ac:spMkLst>
            <pc:docMk/>
            <pc:sldMk cId="1950666991" sldId="257"/>
            <ac:spMk id="14" creationId="{7D2F91B0-B81B-F427-293C-3DD98330E901}"/>
          </ac:spMkLst>
        </pc:spChg>
        <pc:spChg chg="mod">
          <ac:chgData name="Marina Summerton" userId="0c79a7d9-4307-45ce-a6c7-ac95d453ea7b" providerId="ADAL" clId="{92958E71-44D3-4323-A457-CF93FDF196C1}" dt="2025-06-17T09:54:23.258" v="103" actId="1076"/>
          <ac:spMkLst>
            <pc:docMk/>
            <pc:sldMk cId="1950666991" sldId="257"/>
            <ac:spMk id="61" creationId="{00000000-0000-0000-0000-000000000000}"/>
          </ac:spMkLst>
        </pc:spChg>
        <pc:spChg chg="mod">
          <ac:chgData name="Marina Summerton" userId="0c79a7d9-4307-45ce-a6c7-ac95d453ea7b" providerId="ADAL" clId="{92958E71-44D3-4323-A457-CF93FDF196C1}" dt="2025-06-17T09:52:50.319" v="63" actId="1076"/>
          <ac:spMkLst>
            <pc:docMk/>
            <pc:sldMk cId="1950666991" sldId="257"/>
            <ac:spMk id="101" creationId="{00000000-0000-0000-0000-000000000000}"/>
          </ac:spMkLst>
        </pc:spChg>
        <pc:grpChg chg="del">
          <ac:chgData name="Marina Summerton" userId="0c79a7d9-4307-45ce-a6c7-ac95d453ea7b" providerId="ADAL" clId="{92958E71-44D3-4323-A457-CF93FDF196C1}" dt="2025-06-17T09:52:32.120" v="60" actId="478"/>
          <ac:grpSpMkLst>
            <pc:docMk/>
            <pc:sldMk cId="1950666991" sldId="257"/>
            <ac:grpSpMk id="42" creationId="{00000000-0000-0000-0000-000000000000}"/>
          </ac:grpSpMkLst>
        </pc:grpChg>
        <pc:grpChg chg="mod">
          <ac:chgData name="Marina Summerton" userId="0c79a7d9-4307-45ce-a6c7-ac95d453ea7b" providerId="ADAL" clId="{92958E71-44D3-4323-A457-CF93FDF196C1}" dt="2025-06-17T09:54:26.459" v="104" actId="1076"/>
          <ac:grpSpMkLst>
            <pc:docMk/>
            <pc:sldMk cId="1950666991" sldId="257"/>
            <ac:grpSpMk id="46" creationId="{00000000-0000-0000-0000-000000000000}"/>
          </ac:grpSpMkLst>
        </pc:grpChg>
      </pc:sldChg>
      <pc:sldChg chg="delSp modSp mod">
        <pc:chgData name="Marina Summerton" userId="0c79a7d9-4307-45ce-a6c7-ac95d453ea7b" providerId="ADAL" clId="{92958E71-44D3-4323-A457-CF93FDF196C1}" dt="2025-06-17T09:52:13.455" v="59" actId="478"/>
        <pc:sldMkLst>
          <pc:docMk/>
          <pc:sldMk cId="1508151409" sldId="258"/>
        </pc:sldMkLst>
        <pc:spChg chg="mod">
          <ac:chgData name="Marina Summerton" userId="0c79a7d9-4307-45ce-a6c7-ac95d453ea7b" providerId="ADAL" clId="{92958E71-44D3-4323-A457-CF93FDF196C1}" dt="2025-06-12T13:21:45.438" v="30"/>
          <ac:spMkLst>
            <pc:docMk/>
            <pc:sldMk cId="1508151409" sldId="258"/>
            <ac:spMk id="6" creationId="{76AB2BE4-D9FA-A40C-1737-0EE5AB6A494B}"/>
          </ac:spMkLst>
        </pc:spChg>
        <pc:spChg chg="mod">
          <ac:chgData name="Marina Summerton" userId="0c79a7d9-4307-45ce-a6c7-ac95d453ea7b" providerId="ADAL" clId="{92958E71-44D3-4323-A457-CF93FDF196C1}" dt="2025-06-12T13:23:29.783" v="44"/>
          <ac:spMkLst>
            <pc:docMk/>
            <pc:sldMk cId="1508151409" sldId="258"/>
            <ac:spMk id="8" creationId="{43ED0582-6A4D-E7EB-93DA-44EEF0A0F543}"/>
          </ac:spMkLst>
        </pc:spChg>
        <pc:spChg chg="mod">
          <ac:chgData name="Marina Summerton" userId="0c79a7d9-4307-45ce-a6c7-ac95d453ea7b" providerId="ADAL" clId="{92958E71-44D3-4323-A457-CF93FDF196C1}" dt="2025-06-12T13:23:37.652" v="45" actId="255"/>
          <ac:spMkLst>
            <pc:docMk/>
            <pc:sldMk cId="1508151409" sldId="258"/>
            <ac:spMk id="12" creationId="{8413E9F0-CC8A-6A4A-F6E3-59988CE62D53}"/>
          </ac:spMkLst>
        </pc:spChg>
        <pc:spChg chg="mod">
          <ac:chgData name="Marina Summerton" userId="0c79a7d9-4307-45ce-a6c7-ac95d453ea7b" providerId="ADAL" clId="{92958E71-44D3-4323-A457-CF93FDF196C1}" dt="2025-06-12T13:20:38.256" v="18" actId="1076"/>
          <ac:spMkLst>
            <pc:docMk/>
            <pc:sldMk cId="1508151409" sldId="258"/>
            <ac:spMk id="14" creationId="{DA7BF8D2-B345-87F9-F0E2-6046C18967D4}"/>
          </ac:spMkLst>
        </pc:spChg>
        <pc:spChg chg="mod">
          <ac:chgData name="Marina Summerton" userId="0c79a7d9-4307-45ce-a6c7-ac95d453ea7b" providerId="ADAL" clId="{92958E71-44D3-4323-A457-CF93FDF196C1}" dt="2025-06-12T13:24:26.862" v="53" actId="1076"/>
          <ac:spMkLst>
            <pc:docMk/>
            <pc:sldMk cId="1508151409" sldId="258"/>
            <ac:spMk id="16" creationId="{5EE55232-DF65-1D7E-AD68-3173C93CF806}"/>
          </ac:spMkLst>
        </pc:spChg>
        <pc:spChg chg="mod">
          <ac:chgData name="Marina Summerton" userId="0c79a7d9-4307-45ce-a6c7-ac95d453ea7b" providerId="ADAL" clId="{92958E71-44D3-4323-A457-CF93FDF196C1}" dt="2025-06-12T13:24:19.597" v="50" actId="1076"/>
          <ac:spMkLst>
            <pc:docMk/>
            <pc:sldMk cId="1508151409" sldId="258"/>
            <ac:spMk id="18" creationId="{F8705C9B-AF4E-BD8B-BA82-FE1DE0AC1BAF}"/>
          </ac:spMkLst>
        </pc:spChg>
        <pc:spChg chg="mod">
          <ac:chgData name="Marina Summerton" userId="0c79a7d9-4307-45ce-a6c7-ac95d453ea7b" providerId="ADAL" clId="{92958E71-44D3-4323-A457-CF93FDF196C1}" dt="2025-06-12T13:24:43.237" v="58" actId="1076"/>
          <ac:spMkLst>
            <pc:docMk/>
            <pc:sldMk cId="1508151409" sldId="258"/>
            <ac:spMk id="20" creationId="{589DA711-3BA1-8E69-EEB8-7464C6CED97E}"/>
          </ac:spMkLst>
        </pc:spChg>
        <pc:spChg chg="mod">
          <ac:chgData name="Marina Summerton" userId="0c79a7d9-4307-45ce-a6c7-ac95d453ea7b" providerId="ADAL" clId="{92958E71-44D3-4323-A457-CF93FDF196C1}" dt="2025-06-12T13:23:16.463" v="43" actId="20577"/>
          <ac:spMkLst>
            <pc:docMk/>
            <pc:sldMk cId="1508151409" sldId="258"/>
            <ac:spMk id="43" creationId="{00000000-0000-0000-0000-000000000000}"/>
          </ac:spMkLst>
        </pc:spChg>
        <pc:spChg chg="mod">
          <ac:chgData name="Marina Summerton" userId="0c79a7d9-4307-45ce-a6c7-ac95d453ea7b" providerId="ADAL" clId="{92958E71-44D3-4323-A457-CF93FDF196C1}" dt="2025-06-12T13:22:56.781" v="37" actId="1076"/>
          <ac:spMkLst>
            <pc:docMk/>
            <pc:sldMk cId="1508151409" sldId="258"/>
            <ac:spMk id="61" creationId="{00000000-0000-0000-0000-000000000000}"/>
          </ac:spMkLst>
        </pc:spChg>
        <pc:spChg chg="mod">
          <ac:chgData name="Marina Summerton" userId="0c79a7d9-4307-45ce-a6c7-ac95d453ea7b" providerId="ADAL" clId="{92958E71-44D3-4323-A457-CF93FDF196C1}" dt="2025-06-12T13:21:24.877" v="25" actId="1076"/>
          <ac:spMkLst>
            <pc:docMk/>
            <pc:sldMk cId="1508151409" sldId="258"/>
            <ac:spMk id="95" creationId="{00000000-0000-0000-0000-000000000000}"/>
          </ac:spMkLst>
        </pc:spChg>
        <pc:spChg chg="mod">
          <ac:chgData name="Marina Summerton" userId="0c79a7d9-4307-45ce-a6c7-ac95d453ea7b" providerId="ADAL" clId="{92958E71-44D3-4323-A457-CF93FDF196C1}" dt="2025-06-12T13:24:23.961" v="51" actId="1076"/>
          <ac:spMkLst>
            <pc:docMk/>
            <pc:sldMk cId="1508151409" sldId="258"/>
            <ac:spMk id="104" creationId="{00000000-0000-0000-0000-000000000000}"/>
          </ac:spMkLst>
        </pc:spChg>
        <pc:spChg chg="mod">
          <ac:chgData name="Marina Summerton" userId="0c79a7d9-4307-45ce-a6c7-ac95d453ea7b" providerId="ADAL" clId="{92958E71-44D3-4323-A457-CF93FDF196C1}" dt="2025-06-12T13:24:15.630" v="49" actId="1076"/>
          <ac:spMkLst>
            <pc:docMk/>
            <pc:sldMk cId="1508151409" sldId="258"/>
            <ac:spMk id="113" creationId="{00000000-0000-0000-0000-000000000000}"/>
          </ac:spMkLst>
        </pc:spChg>
        <pc:spChg chg="mod">
          <ac:chgData name="Marina Summerton" userId="0c79a7d9-4307-45ce-a6c7-ac95d453ea7b" providerId="ADAL" clId="{92958E71-44D3-4323-A457-CF93FDF196C1}" dt="2025-06-12T13:20:35.311" v="17" actId="1076"/>
          <ac:spMkLst>
            <pc:docMk/>
            <pc:sldMk cId="1508151409" sldId="258"/>
            <ac:spMk id="116" creationId="{00000000-0000-0000-0000-000000000000}"/>
          </ac:spMkLst>
        </pc:spChg>
        <pc:spChg chg="mod">
          <ac:chgData name="Marina Summerton" userId="0c79a7d9-4307-45ce-a6c7-ac95d453ea7b" providerId="ADAL" clId="{92958E71-44D3-4323-A457-CF93FDF196C1}" dt="2025-06-12T13:18:35.994" v="5" actId="1076"/>
          <ac:spMkLst>
            <pc:docMk/>
            <pc:sldMk cId="1508151409" sldId="258"/>
            <ac:spMk id="117" creationId="{00000000-0000-0000-0000-000000000000}"/>
          </ac:spMkLst>
        </pc:spChg>
        <pc:spChg chg="mod">
          <ac:chgData name="Marina Summerton" userId="0c79a7d9-4307-45ce-a6c7-ac95d453ea7b" providerId="ADAL" clId="{92958E71-44D3-4323-A457-CF93FDF196C1}" dt="2025-06-12T13:24:40.092" v="57" actId="1076"/>
          <ac:spMkLst>
            <pc:docMk/>
            <pc:sldMk cId="1508151409" sldId="258"/>
            <ac:spMk id="118" creationId="{00000000-0000-0000-0000-000000000000}"/>
          </ac:spMkLst>
        </pc:spChg>
        <pc:grpChg chg="del">
          <ac:chgData name="Marina Summerton" userId="0c79a7d9-4307-45ce-a6c7-ac95d453ea7b" providerId="ADAL" clId="{92958E71-44D3-4323-A457-CF93FDF196C1}" dt="2025-06-17T09:52:13.455" v="59" actId="478"/>
          <ac:grpSpMkLst>
            <pc:docMk/>
            <pc:sldMk cId="1508151409" sldId="258"/>
            <ac:grpSpMk id="46" creationId="{00000000-0000-0000-0000-000000000000}"/>
          </ac:grpSpMkLst>
        </pc:grpChg>
        <pc:grpChg chg="mod">
          <ac:chgData name="Marina Summerton" userId="0c79a7d9-4307-45ce-a6c7-ac95d453ea7b" providerId="ADAL" clId="{92958E71-44D3-4323-A457-CF93FDF196C1}" dt="2025-06-12T13:20:29.673" v="15" actId="1076"/>
          <ac:grpSpMkLst>
            <pc:docMk/>
            <pc:sldMk cId="1508151409" sldId="258"/>
            <ac:grpSpMk id="89" creationId="{00000000-0000-0000-0000-000000000000}"/>
          </ac:grpSpMkLst>
        </pc:grpChg>
        <pc:grpChg chg="mod">
          <ac:chgData name="Marina Summerton" userId="0c79a7d9-4307-45ce-a6c7-ac95d453ea7b" providerId="ADAL" clId="{92958E71-44D3-4323-A457-CF93FDF196C1}" dt="2025-06-12T13:24:33.684" v="55" actId="1076"/>
          <ac:grpSpMkLst>
            <pc:docMk/>
            <pc:sldMk cId="1508151409" sldId="258"/>
            <ac:grpSpMk id="110" creationId="{00000000-0000-0000-0000-000000000000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16798-BE05-4384-95BF-8D210C16DADA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6CA0DB-EAE8-4ABA-AB82-5EAA0909EF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0042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Y10 Route 2 – Unit 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26D49-8174-4211-8A5C-C210C376671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683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Y10 Route 2 – Unit 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26D49-8174-4211-8A5C-C210C376671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971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E9E6C3-E782-4393-BD8D-E96B4A34E3DC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8AE292-46D9-41D9-9EF7-A5122F154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890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E9E6C3-E782-4393-BD8D-E96B4A34E3DC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8AE292-46D9-41D9-9EF7-A5122F154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707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E9E6C3-E782-4393-BD8D-E96B4A34E3DC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8AE292-46D9-41D9-9EF7-A5122F154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740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E9E6C3-E782-4393-BD8D-E96B4A34E3DC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8AE292-46D9-41D9-9EF7-A5122F154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14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E9E6C3-E782-4393-BD8D-E96B4A34E3DC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8AE292-46D9-41D9-9EF7-A5122F154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147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E9E6C3-E782-4393-BD8D-E96B4A34E3DC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8AE292-46D9-41D9-9EF7-A5122F154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419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E9E6C3-E782-4393-BD8D-E96B4A34E3DC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8AE292-46D9-41D9-9EF7-A5122F154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81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E9E6C3-E782-4393-BD8D-E96B4A34E3DC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8AE292-46D9-41D9-9EF7-A5122F154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184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E9E6C3-E782-4393-BD8D-E96B4A34E3DC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8AE292-46D9-41D9-9EF7-A5122F154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6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E9E6C3-E782-4393-BD8D-E96B4A34E3DC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8AE292-46D9-41D9-9EF7-A5122F154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024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DE9E6C3-E782-4393-BD8D-E96B4A34E3DC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98AE292-46D9-41D9-9EF7-A5122F154C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803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3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 userDrawn="1"/>
        </p:nvGrpSpPr>
        <p:grpSpPr>
          <a:xfrm>
            <a:off x="0" y="1361440"/>
            <a:ext cx="9143999" cy="4167771"/>
            <a:chOff x="0" y="1412240"/>
            <a:chExt cx="9143999" cy="4167771"/>
          </a:xfrm>
        </p:grpSpPr>
        <p:pic>
          <p:nvPicPr>
            <p:cNvPr id="24" name="Picture 23"/>
            <p:cNvPicPr>
              <a:picLocks noChangeAspect="1"/>
            </p:cNvPicPr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1263869" y="1412240"/>
              <a:ext cx="6793954" cy="4167771"/>
            </a:xfrm>
            <a:prstGeom prst="rect">
              <a:avLst/>
            </a:prstGeom>
          </p:spPr>
        </p:pic>
        <p:sp>
          <p:nvSpPr>
            <p:cNvPr id="12" name="Rectangle 11"/>
            <p:cNvSpPr/>
            <p:nvPr userDrawn="1"/>
          </p:nvSpPr>
          <p:spPr>
            <a:xfrm>
              <a:off x="7377944" y="5212483"/>
              <a:ext cx="1766055" cy="288743"/>
            </a:xfrm>
            <a:prstGeom prst="rect">
              <a:avLst/>
            </a:prstGeom>
            <a:solidFill>
              <a:srgbClr val="E5D1D5"/>
            </a:solidFill>
            <a:ln w="19050">
              <a:solidFill>
                <a:srgbClr val="E5D1D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0" y="1518816"/>
              <a:ext cx="1543795" cy="291722"/>
            </a:xfrm>
            <a:prstGeom prst="rect">
              <a:avLst/>
            </a:prstGeom>
            <a:solidFill>
              <a:srgbClr val="D1DDE8"/>
            </a:solidFill>
            <a:ln>
              <a:solidFill>
                <a:srgbClr val="D1DD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4" name="Straight Connector 13"/>
            <p:cNvCxnSpPr/>
            <p:nvPr userDrawn="1"/>
          </p:nvCxnSpPr>
          <p:spPr>
            <a:xfrm flipV="1">
              <a:off x="7141758" y="5191369"/>
              <a:ext cx="1606001" cy="1"/>
            </a:xfrm>
            <a:prstGeom prst="line">
              <a:avLst/>
            </a:prstGeom>
            <a:ln w="19050">
              <a:solidFill>
                <a:srgbClr val="F1F3F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>
              <a:off x="7141758" y="5512408"/>
              <a:ext cx="1606001" cy="0"/>
            </a:xfrm>
            <a:prstGeom prst="line">
              <a:avLst/>
            </a:prstGeom>
            <a:ln w="19050">
              <a:solidFill>
                <a:srgbClr val="F1F3F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50800" y="6235337"/>
            <a:ext cx="1972105" cy="534450"/>
          </a:xfrm>
          <a:prstGeom prst="rect">
            <a:avLst/>
          </a:prstGeom>
        </p:spPr>
      </p:pic>
      <p:sp>
        <p:nvSpPr>
          <p:cNvPr id="28" name="Rectangle 27"/>
          <p:cNvSpPr/>
          <p:nvPr userDrawn="1"/>
        </p:nvSpPr>
        <p:spPr>
          <a:xfrm>
            <a:off x="50800" y="120864"/>
            <a:ext cx="4585170" cy="1080000"/>
          </a:xfrm>
          <a:prstGeom prst="rect">
            <a:avLst/>
          </a:prstGeom>
          <a:solidFill>
            <a:srgbClr val="D1DDE8"/>
          </a:solidFill>
          <a:ln>
            <a:solidFill>
              <a:srgbClr val="D1DD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 userDrawn="1"/>
        </p:nvSpPr>
        <p:spPr>
          <a:xfrm>
            <a:off x="4765040" y="5689787"/>
            <a:ext cx="4318000" cy="1080000"/>
          </a:xfrm>
          <a:prstGeom prst="rect">
            <a:avLst/>
          </a:prstGeom>
          <a:solidFill>
            <a:srgbClr val="E5D1D5"/>
          </a:solidFill>
          <a:ln>
            <a:solidFill>
              <a:srgbClr val="E5D1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 userDrawn="1"/>
        </p:nvSpPr>
        <p:spPr>
          <a:xfrm>
            <a:off x="2114525" y="5940499"/>
            <a:ext cx="2558894" cy="82928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855CEC-328C-0C84-EC70-33C64C03DF26}"/>
              </a:ext>
            </a:extLst>
          </p:cNvPr>
          <p:cNvSpPr txBox="1"/>
          <p:nvPr userDrawn="1"/>
        </p:nvSpPr>
        <p:spPr>
          <a:xfrm>
            <a:off x="2312643" y="5968102"/>
            <a:ext cx="2186604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All video clip references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/>
              <a:t>belong to         </a:t>
            </a:r>
            <a:r>
              <a:rPr lang="en-GB" sz="1400" b="1" dirty="0">
                <a:solidFill>
                  <a:srgbClr val="00B0F0"/>
                </a:solidFill>
              </a:rPr>
              <a:t>Sparx Maths</a:t>
            </a:r>
          </a:p>
          <a:p>
            <a:pPr algn="ctr"/>
            <a:r>
              <a:rPr lang="en-GB" sz="1400" b="1" dirty="0"/>
              <a:t>www. Sparxmaths.uk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92AF91E-C488-A07A-6A98-FC515D6FBC39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3074443" y="6210840"/>
            <a:ext cx="331502" cy="29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84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4734560" y="142240"/>
            <a:ext cx="4334074" cy="1036320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50" b="1" dirty="0">
                <a:solidFill>
                  <a:schemeClr val="accent6"/>
                </a:solidFill>
              </a:rPr>
              <a:t>Unit 1 - Rearranging with variables on both sides, Algebraic fractions, Surds -  Rationalising Denominators, Proof and Functions</a:t>
            </a:r>
          </a:p>
        </p:txBody>
      </p:sp>
      <p:sp>
        <p:nvSpPr>
          <p:cNvPr id="78" name="Rectangle 77"/>
          <p:cNvSpPr/>
          <p:nvPr/>
        </p:nvSpPr>
        <p:spPr>
          <a:xfrm>
            <a:off x="50800" y="104748"/>
            <a:ext cx="4582160" cy="123110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Prior</a:t>
            </a:r>
            <a:r>
              <a:rPr lang="en-US" sz="2000" b="1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learning:</a:t>
            </a:r>
          </a:p>
          <a:p>
            <a:r>
              <a:rPr lang="en-US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Forming and solving linear and quadratics  equations, fractions, square numbers </a:t>
            </a:r>
            <a:endParaRPr lang="en-US" sz="2000" b="1" cap="none" spc="0" baseline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765040" y="5637533"/>
            <a:ext cx="4352834" cy="11695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Next steps: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Further algebraic manipulation</a:t>
            </a:r>
          </a:p>
          <a:p>
            <a:pPr algn="l"/>
            <a:endParaRPr lang="en-US" sz="2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5760260" y="1041893"/>
            <a:ext cx="387030" cy="387030"/>
            <a:chOff x="6556572" y="1647985"/>
            <a:chExt cx="1905000" cy="1905000"/>
          </a:xfrm>
        </p:grpSpPr>
        <p:sp>
          <p:nvSpPr>
            <p:cNvPr id="73" name="Teardrop 7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6901597" y="1217542"/>
            <a:ext cx="2167037" cy="1169551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Simplifying surds, and expanding brackets involving surds Rationalise the denominator involving surds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1271102" y="1815212"/>
            <a:ext cx="2186949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Multiply and divide algebraic fractions</a:t>
            </a:r>
          </a:p>
        </p:txBody>
      </p:sp>
      <p:grpSp>
        <p:nvGrpSpPr>
          <p:cNvPr id="89" name="Group 88"/>
          <p:cNvGrpSpPr/>
          <p:nvPr/>
        </p:nvGrpSpPr>
        <p:grpSpPr>
          <a:xfrm>
            <a:off x="3094989" y="1956057"/>
            <a:ext cx="387030" cy="387030"/>
            <a:chOff x="6556572" y="1647985"/>
            <a:chExt cx="1905000" cy="1905000"/>
          </a:xfrm>
        </p:grpSpPr>
        <p:sp>
          <p:nvSpPr>
            <p:cNvPr id="90" name="Teardrop 89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243487" y="2381298"/>
            <a:ext cx="387030" cy="387030"/>
            <a:chOff x="6556572" y="1647985"/>
            <a:chExt cx="1905000" cy="1905000"/>
          </a:xfrm>
        </p:grpSpPr>
        <p:sp>
          <p:nvSpPr>
            <p:cNvPr id="93" name="Teardrop 9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5" name="TextBox 94"/>
          <p:cNvSpPr txBox="1"/>
          <p:nvPr/>
        </p:nvSpPr>
        <p:spPr>
          <a:xfrm>
            <a:off x="810444" y="2456131"/>
            <a:ext cx="1551397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Solve quadratic equations from algebraic fractions</a:t>
            </a:r>
          </a:p>
        </p:txBody>
      </p:sp>
      <p:grpSp>
        <p:nvGrpSpPr>
          <p:cNvPr id="98" name="Group 97"/>
          <p:cNvGrpSpPr/>
          <p:nvPr/>
        </p:nvGrpSpPr>
        <p:grpSpPr>
          <a:xfrm>
            <a:off x="5095321" y="2821186"/>
            <a:ext cx="387030" cy="387030"/>
            <a:chOff x="6556572" y="1647985"/>
            <a:chExt cx="1905000" cy="1905000"/>
          </a:xfrm>
        </p:grpSpPr>
        <p:sp>
          <p:nvSpPr>
            <p:cNvPr id="99" name="Teardrop 98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Oval 99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1" name="TextBox 100"/>
          <p:cNvSpPr txBox="1"/>
          <p:nvPr/>
        </p:nvSpPr>
        <p:spPr>
          <a:xfrm>
            <a:off x="6983073" y="3982738"/>
            <a:ext cx="2103846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Proof and show that questions.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3372436" y="4540918"/>
            <a:ext cx="2495458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Find the inverse of a linear function</a:t>
            </a:r>
          </a:p>
        </p:txBody>
      </p:sp>
      <p:grpSp>
        <p:nvGrpSpPr>
          <p:cNvPr id="105" name="Group 104"/>
          <p:cNvGrpSpPr/>
          <p:nvPr/>
        </p:nvGrpSpPr>
        <p:grpSpPr>
          <a:xfrm>
            <a:off x="6636118" y="3791628"/>
            <a:ext cx="387030" cy="387030"/>
            <a:chOff x="6556572" y="1647985"/>
            <a:chExt cx="1905000" cy="1905000"/>
          </a:xfrm>
        </p:grpSpPr>
        <p:sp>
          <p:nvSpPr>
            <p:cNvPr id="106" name="Teardrop 105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Oval 106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3" name="TextBox 112"/>
          <p:cNvSpPr txBox="1"/>
          <p:nvPr/>
        </p:nvSpPr>
        <p:spPr>
          <a:xfrm>
            <a:off x="475395" y="4557065"/>
            <a:ext cx="2107211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Find functions of a function.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2344" y="1966927"/>
            <a:ext cx="402371" cy="621846"/>
          </a:xfrm>
          <a:prstGeom prst="rect">
            <a:avLst/>
          </a:prstGeom>
        </p:spPr>
      </p:pic>
      <p:grpSp>
        <p:nvGrpSpPr>
          <p:cNvPr id="46" name="Group 45"/>
          <p:cNvGrpSpPr/>
          <p:nvPr/>
        </p:nvGrpSpPr>
        <p:grpSpPr>
          <a:xfrm>
            <a:off x="6633530" y="2977743"/>
            <a:ext cx="387030" cy="387030"/>
            <a:chOff x="6556572" y="1647985"/>
            <a:chExt cx="1905000" cy="1905000"/>
          </a:xfrm>
        </p:grpSpPr>
        <p:sp>
          <p:nvSpPr>
            <p:cNvPr id="47" name="Teardrop 46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4678888" y="3801986"/>
            <a:ext cx="387030" cy="387030"/>
            <a:chOff x="6556572" y="1647985"/>
            <a:chExt cx="1905000" cy="1905000"/>
          </a:xfrm>
        </p:grpSpPr>
        <p:sp>
          <p:nvSpPr>
            <p:cNvPr id="50" name="Teardrop 49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2262557" y="4473706"/>
            <a:ext cx="387030" cy="387030"/>
            <a:chOff x="6556572" y="1647985"/>
            <a:chExt cx="1905000" cy="1905000"/>
          </a:xfrm>
        </p:grpSpPr>
        <p:sp>
          <p:nvSpPr>
            <p:cNvPr id="53" name="Teardrop 5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Oval 5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5230715" y="4801147"/>
            <a:ext cx="387030" cy="387030"/>
            <a:chOff x="6556572" y="1647985"/>
            <a:chExt cx="1905000" cy="1905000"/>
          </a:xfrm>
        </p:grpSpPr>
        <p:sp>
          <p:nvSpPr>
            <p:cNvPr id="56" name="Teardrop 55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Oval 56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6929012" y="3161754"/>
            <a:ext cx="1918189" cy="30777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Use iterative methods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391628" y="1782490"/>
            <a:ext cx="2034198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Simplify algebraic fractions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062856" y="2661392"/>
            <a:ext cx="2091145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Complex changing the subject of a formula with algebraic fractions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3191633" y="3705856"/>
            <a:ext cx="1538545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Find variations of a function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A39E08-8499-E963-4C75-72403EBFCE0F}"/>
              </a:ext>
            </a:extLst>
          </p:cNvPr>
          <p:cNvSpPr txBox="1"/>
          <p:nvPr/>
        </p:nvSpPr>
        <p:spPr>
          <a:xfrm>
            <a:off x="7417647" y="2239465"/>
            <a:ext cx="17306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U338, U633, U707, U281  </a:t>
            </a:r>
            <a:endParaRPr lang="en-GB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B1B8F8-C86B-96FE-E05F-5C9E9FAAEE8A}"/>
              </a:ext>
            </a:extLst>
          </p:cNvPr>
          <p:cNvSpPr txBox="1"/>
          <p:nvPr/>
        </p:nvSpPr>
        <p:spPr>
          <a:xfrm>
            <a:off x="5305906" y="2032048"/>
            <a:ext cx="132386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U437, U178  </a:t>
            </a:r>
            <a:endParaRPr lang="en-GB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176396-818A-870C-E534-86ABBBE9DFDA}"/>
              </a:ext>
            </a:extLst>
          </p:cNvPr>
          <p:cNvSpPr txBox="1"/>
          <p:nvPr/>
        </p:nvSpPr>
        <p:spPr>
          <a:xfrm>
            <a:off x="384234" y="1843284"/>
            <a:ext cx="133066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U457, U824  </a:t>
            </a:r>
            <a:endParaRPr lang="en-GB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D9703F-C072-0014-3E4E-BBC5FA9EF0E6}"/>
              </a:ext>
            </a:extLst>
          </p:cNvPr>
          <p:cNvSpPr txBox="1"/>
          <p:nvPr/>
        </p:nvSpPr>
        <p:spPr>
          <a:xfrm>
            <a:off x="1279747" y="3075375"/>
            <a:ext cx="82277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U685 </a:t>
            </a:r>
            <a:endParaRPr lang="en-GB" sz="1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AA73A0-F60D-949D-E243-D707F5C3EC2D}"/>
              </a:ext>
            </a:extLst>
          </p:cNvPr>
          <p:cNvSpPr txBox="1"/>
          <p:nvPr/>
        </p:nvSpPr>
        <p:spPr>
          <a:xfrm>
            <a:off x="7344971" y="3411202"/>
            <a:ext cx="11882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U168, U168 </a:t>
            </a:r>
            <a:endParaRPr lang="en-GB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D2F91B0-B81B-F427-293C-3DD98330E901}"/>
              </a:ext>
            </a:extLst>
          </p:cNvPr>
          <p:cNvSpPr txBox="1"/>
          <p:nvPr/>
        </p:nvSpPr>
        <p:spPr>
          <a:xfrm>
            <a:off x="6971858" y="4218550"/>
            <a:ext cx="91624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U582 </a:t>
            </a:r>
            <a:endParaRPr lang="en-GB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AF2EF92-57E1-3AB1-3A34-73CC7794D29B}"/>
              </a:ext>
            </a:extLst>
          </p:cNvPr>
          <p:cNvSpPr txBox="1"/>
          <p:nvPr/>
        </p:nvSpPr>
        <p:spPr>
          <a:xfrm>
            <a:off x="5375139" y="2692471"/>
            <a:ext cx="92279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U556 </a:t>
            </a:r>
            <a:endParaRPr lang="en-GB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B93F71C-8F54-6417-A710-4B9F1CB39927}"/>
              </a:ext>
            </a:extLst>
          </p:cNvPr>
          <p:cNvSpPr txBox="1"/>
          <p:nvPr/>
        </p:nvSpPr>
        <p:spPr>
          <a:xfrm>
            <a:off x="5073348" y="3851047"/>
            <a:ext cx="69658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U637 </a:t>
            </a:r>
            <a:endParaRPr lang="en-GB" sz="16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76C06F3-0785-184A-D8E1-411ABA0692C3}"/>
              </a:ext>
            </a:extLst>
          </p:cNvPr>
          <p:cNvSpPr txBox="1"/>
          <p:nvPr/>
        </p:nvSpPr>
        <p:spPr>
          <a:xfrm>
            <a:off x="1203853" y="5031712"/>
            <a:ext cx="77299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U448 </a:t>
            </a:r>
            <a:endParaRPr lang="en-GB" sz="16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4D13D64-3038-6890-F74D-17A2E4846624}"/>
              </a:ext>
            </a:extLst>
          </p:cNvPr>
          <p:cNvSpPr txBox="1"/>
          <p:nvPr/>
        </p:nvSpPr>
        <p:spPr>
          <a:xfrm>
            <a:off x="5628888" y="4720991"/>
            <a:ext cx="79344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U996 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950666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4734560" y="142240"/>
            <a:ext cx="4334074" cy="1036320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b="1" dirty="0">
                <a:solidFill>
                  <a:schemeClr val="accent6"/>
                </a:solidFill>
              </a:rPr>
              <a:t>Unit 2- Gradient and area under graphs</a:t>
            </a:r>
          </a:p>
          <a:p>
            <a:r>
              <a:rPr lang="en-GB" sz="1600" b="1" dirty="0">
                <a:solidFill>
                  <a:schemeClr val="accent6"/>
                </a:solidFill>
              </a:rPr>
              <a:t>Direct and inverse proportion</a:t>
            </a:r>
          </a:p>
        </p:txBody>
      </p:sp>
      <p:sp>
        <p:nvSpPr>
          <p:cNvPr id="78" name="Rectangle 77"/>
          <p:cNvSpPr/>
          <p:nvPr/>
        </p:nvSpPr>
        <p:spPr>
          <a:xfrm>
            <a:off x="50799" y="104748"/>
            <a:ext cx="4652467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Prior</a:t>
            </a:r>
            <a:r>
              <a:rPr lang="en-US" sz="2000" b="1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learning:</a:t>
            </a:r>
          </a:p>
          <a:p>
            <a:r>
              <a:rPr lang="en-US" sz="1600" b="1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Sketching linear and quadratic</a:t>
            </a:r>
            <a:r>
              <a:rPr lang="en-US" sz="1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graphs,</a:t>
            </a:r>
          </a:p>
          <a:p>
            <a:r>
              <a:rPr lang="en-US" sz="1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algebraic fractions, recipes, ratios and proportion</a:t>
            </a:r>
            <a:endParaRPr lang="en-US" sz="1600" b="1" cap="none" spc="0" baseline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765040" y="5637533"/>
            <a:ext cx="4352834" cy="8925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Next steps: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Trapezium rule, c</a:t>
            </a:r>
            <a:r>
              <a:rPr lang="en-US" sz="16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alculus and more p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roof</a:t>
            </a:r>
            <a:endParaRPr lang="en-US" sz="16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6519344" y="1145349"/>
            <a:ext cx="387030" cy="387030"/>
            <a:chOff x="6556572" y="1647985"/>
            <a:chExt cx="1905000" cy="1905000"/>
          </a:xfrm>
        </p:grpSpPr>
        <p:sp>
          <p:nvSpPr>
            <p:cNvPr id="73" name="Teardrop 7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3894274" y="1848206"/>
            <a:ext cx="387030" cy="387030"/>
            <a:chOff x="6556572" y="1647985"/>
            <a:chExt cx="1905000" cy="1905000"/>
          </a:xfrm>
        </p:grpSpPr>
        <p:sp>
          <p:nvSpPr>
            <p:cNvPr id="90" name="Teardrop 89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242873" y="2184165"/>
            <a:ext cx="387030" cy="387030"/>
            <a:chOff x="6556572" y="1647985"/>
            <a:chExt cx="1905000" cy="1905000"/>
          </a:xfrm>
        </p:grpSpPr>
        <p:sp>
          <p:nvSpPr>
            <p:cNvPr id="93" name="Teardrop 9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5" name="TextBox 94"/>
          <p:cNvSpPr txBox="1"/>
          <p:nvPr/>
        </p:nvSpPr>
        <p:spPr>
          <a:xfrm>
            <a:off x="214808" y="1808226"/>
            <a:ext cx="2162224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Interpret the gradient of non-linear graph in curved velocity–time graphs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417081" y="4194863"/>
            <a:ext cx="1965800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Set up and use equations for direct proportion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2075364" y="3599381"/>
            <a:ext cx="3566685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Recognise and interpret graphs showing direct and indirect proportion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3292370" y="2886933"/>
            <a:ext cx="387030" cy="387030"/>
            <a:chOff x="6556572" y="1647985"/>
            <a:chExt cx="1905000" cy="1905000"/>
          </a:xfrm>
        </p:grpSpPr>
        <p:sp>
          <p:nvSpPr>
            <p:cNvPr id="44" name="Teardrop 43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Oval 44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5240850" y="3773407"/>
            <a:ext cx="387030" cy="387030"/>
            <a:chOff x="6556572" y="1647985"/>
            <a:chExt cx="1905000" cy="1905000"/>
          </a:xfrm>
        </p:grpSpPr>
        <p:sp>
          <p:nvSpPr>
            <p:cNvPr id="50" name="Teardrop 49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2265480" y="4314886"/>
            <a:ext cx="387030" cy="387030"/>
            <a:chOff x="6556572" y="1647985"/>
            <a:chExt cx="1905000" cy="1905000"/>
          </a:xfrm>
        </p:grpSpPr>
        <p:sp>
          <p:nvSpPr>
            <p:cNvPr id="53" name="Teardrop 5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Oval 5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3601216" y="2722145"/>
            <a:ext cx="2194505" cy="30777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Graphs in real-life contexts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4211150" y="1731425"/>
            <a:ext cx="1832163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Interpret the gradient of a linear or non-linear graph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6936350" y="1242681"/>
            <a:ext cx="1538545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Estimate the area under a graph</a:t>
            </a:r>
          </a:p>
        </p:txBody>
      </p:sp>
      <p:grpSp>
        <p:nvGrpSpPr>
          <p:cNvPr id="110" name="Group 109"/>
          <p:cNvGrpSpPr/>
          <p:nvPr/>
        </p:nvGrpSpPr>
        <p:grpSpPr>
          <a:xfrm>
            <a:off x="3999749" y="4690473"/>
            <a:ext cx="387030" cy="387030"/>
            <a:chOff x="6556572" y="1647985"/>
            <a:chExt cx="1905000" cy="1905000"/>
          </a:xfrm>
        </p:grpSpPr>
        <p:sp>
          <p:nvSpPr>
            <p:cNvPr id="111" name="Teardrop 110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Oval 111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8" name="TextBox 117"/>
          <p:cNvSpPr txBox="1"/>
          <p:nvPr/>
        </p:nvSpPr>
        <p:spPr>
          <a:xfrm>
            <a:off x="4198569" y="4499158"/>
            <a:ext cx="2719600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/>
                </a:solidFill>
              </a:rPr>
              <a:t>Set up and use equations for indirect proportion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AB2BE4-D9FA-A40C-1737-0EE5AB6A494B}"/>
              </a:ext>
            </a:extLst>
          </p:cNvPr>
          <p:cNvSpPr txBox="1"/>
          <p:nvPr/>
        </p:nvSpPr>
        <p:spPr>
          <a:xfrm>
            <a:off x="1125124" y="2505018"/>
            <a:ext cx="98528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U937  </a:t>
            </a:r>
            <a:endParaRPr lang="en-GB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3ED0582-6A4D-E7EB-93DA-44EEF0A0F543}"/>
              </a:ext>
            </a:extLst>
          </p:cNvPr>
          <p:cNvSpPr txBox="1"/>
          <p:nvPr/>
        </p:nvSpPr>
        <p:spPr>
          <a:xfrm>
            <a:off x="4163500" y="2947331"/>
            <a:ext cx="102362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U638</a:t>
            </a:r>
            <a:endParaRPr lang="en-GB" sz="1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13E9F0-CC8A-6A4A-F6E3-59988CE62D53}"/>
              </a:ext>
            </a:extLst>
          </p:cNvPr>
          <p:cNvSpPr txBox="1"/>
          <p:nvPr/>
        </p:nvSpPr>
        <p:spPr>
          <a:xfrm>
            <a:off x="7352818" y="1624180"/>
            <a:ext cx="86590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U882 </a:t>
            </a:r>
            <a:endParaRPr lang="en-GB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7BF8D2-B345-87F9-F0E2-6046C18967D4}"/>
              </a:ext>
            </a:extLst>
          </p:cNvPr>
          <p:cNvSpPr txBox="1"/>
          <p:nvPr/>
        </p:nvSpPr>
        <p:spPr>
          <a:xfrm>
            <a:off x="3313404" y="2041721"/>
            <a:ext cx="109060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U800 </a:t>
            </a:r>
            <a:endParaRPr lang="en-GB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EE55232-DF65-1D7E-AD68-3173C93CF806}"/>
              </a:ext>
            </a:extLst>
          </p:cNvPr>
          <p:cNvSpPr txBox="1"/>
          <p:nvPr/>
        </p:nvSpPr>
        <p:spPr>
          <a:xfrm>
            <a:off x="709764" y="4903100"/>
            <a:ext cx="14948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U640, U364, U407,   U138,  </a:t>
            </a:r>
            <a:endParaRPr lang="en-GB" sz="16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8705C9B-AF4E-BD8B-BA82-FE1DE0AC1BAF}"/>
              </a:ext>
            </a:extLst>
          </p:cNvPr>
          <p:cNvSpPr txBox="1"/>
          <p:nvPr/>
        </p:nvSpPr>
        <p:spPr>
          <a:xfrm>
            <a:off x="5665809" y="3748139"/>
            <a:ext cx="98528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U238 </a:t>
            </a:r>
            <a:endParaRPr lang="en-GB" sz="16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89DA711-3BA1-8E69-EEB8-7464C6CED97E}"/>
              </a:ext>
            </a:extLst>
          </p:cNvPr>
          <p:cNvSpPr txBox="1"/>
          <p:nvPr/>
        </p:nvSpPr>
        <p:spPr>
          <a:xfrm>
            <a:off x="6382982" y="4753546"/>
            <a:ext cx="8141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U721 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508151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4734560" y="142240"/>
            <a:ext cx="4334074" cy="1036320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accent2"/>
                </a:solidFill>
              </a:rPr>
              <a:t>Unit 3 - </a:t>
            </a:r>
            <a:r>
              <a:rPr lang="en-GB" sz="2800" b="1">
                <a:solidFill>
                  <a:schemeClr val="accent2"/>
                </a:solidFill>
              </a:rPr>
              <a:t>Circle theorems</a:t>
            </a:r>
            <a:endParaRPr lang="en-GB" sz="2800" b="1" dirty="0">
              <a:solidFill>
                <a:schemeClr val="accent2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0800" y="104748"/>
            <a:ext cx="4582160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Prior</a:t>
            </a:r>
            <a:r>
              <a:rPr lang="en-US" sz="2000" b="1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learning: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n w="0"/>
              </a:rPr>
              <a:t>Recall angle facts and circle properties.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cap="none" spc="0" baseline="0" dirty="0">
                <a:ln w="0"/>
                <a:solidFill>
                  <a:schemeClr val="tx1"/>
                </a:solidFill>
              </a:rPr>
              <a:t>Secure understanding of c</a:t>
            </a:r>
            <a:r>
              <a:rPr lang="en-US" sz="1400" dirty="0">
                <a:ln w="0"/>
              </a:rPr>
              <a:t>ircle terminology.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cap="none" spc="0" baseline="0" dirty="0">
                <a:ln w="0"/>
                <a:solidFill>
                  <a:schemeClr val="tx1"/>
                </a:solidFill>
              </a:rPr>
              <a:t>Drawing</a:t>
            </a:r>
            <a:r>
              <a:rPr lang="en-US" sz="1400" cap="none" spc="0" dirty="0">
                <a:ln w="0"/>
                <a:solidFill>
                  <a:schemeClr val="tx1"/>
                </a:solidFill>
              </a:rPr>
              <a:t> circles using a compass.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765040" y="5637533"/>
            <a:ext cx="4352834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Next steps: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ln w="0"/>
              </a:rPr>
              <a:t>Within AQA Further Maths GCSE and A Level Maths you will use circle theorems in geometric problems</a:t>
            </a:r>
            <a:endParaRPr lang="en-US" sz="1600" cap="none" spc="0" dirty="0">
              <a:ln w="0"/>
              <a:solidFill>
                <a:schemeClr val="tx1"/>
              </a:solidFill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6877747" y="1538240"/>
            <a:ext cx="387030" cy="387030"/>
            <a:chOff x="6556572" y="1647985"/>
            <a:chExt cx="1905000" cy="1905000"/>
          </a:xfrm>
        </p:grpSpPr>
        <p:sp>
          <p:nvSpPr>
            <p:cNvPr id="73" name="Teardrop 7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2543031" y="4590481"/>
            <a:ext cx="1742775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Prove and use the circle theorems.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2529049" y="2692454"/>
            <a:ext cx="3207416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Understand a tangent is perpendicular to the radius where it meets the circle.</a:t>
            </a:r>
          </a:p>
        </p:txBody>
      </p:sp>
      <p:grpSp>
        <p:nvGrpSpPr>
          <p:cNvPr id="92" name="Group 91"/>
          <p:cNvGrpSpPr/>
          <p:nvPr/>
        </p:nvGrpSpPr>
        <p:grpSpPr>
          <a:xfrm>
            <a:off x="2218427" y="2509984"/>
            <a:ext cx="387030" cy="387030"/>
            <a:chOff x="6556572" y="1647985"/>
            <a:chExt cx="1905000" cy="1905000"/>
          </a:xfrm>
        </p:grpSpPr>
        <p:sp>
          <p:nvSpPr>
            <p:cNvPr id="93" name="Teardrop 9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5" name="TextBox 94"/>
          <p:cNvSpPr txBox="1"/>
          <p:nvPr/>
        </p:nvSpPr>
        <p:spPr>
          <a:xfrm>
            <a:off x="2953614" y="1822522"/>
            <a:ext cx="3987843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Find and give reasons for missing angles using multiple circle theorems.</a:t>
            </a:r>
          </a:p>
        </p:txBody>
      </p:sp>
      <p:grpSp>
        <p:nvGrpSpPr>
          <p:cNvPr id="105" name="Group 104"/>
          <p:cNvGrpSpPr/>
          <p:nvPr/>
        </p:nvGrpSpPr>
        <p:grpSpPr>
          <a:xfrm>
            <a:off x="4092291" y="3764093"/>
            <a:ext cx="387030" cy="387030"/>
            <a:chOff x="6556572" y="1647985"/>
            <a:chExt cx="1905000" cy="1905000"/>
          </a:xfrm>
        </p:grpSpPr>
        <p:sp>
          <p:nvSpPr>
            <p:cNvPr id="106" name="Teardrop 105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Oval 106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2175578" y="4470772"/>
            <a:ext cx="387030" cy="387030"/>
            <a:chOff x="6556572" y="1647985"/>
            <a:chExt cx="1905000" cy="1905000"/>
          </a:xfrm>
        </p:grpSpPr>
        <p:sp>
          <p:nvSpPr>
            <p:cNvPr id="111" name="Teardrop 110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Oval 111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A231B5A7-0801-28E8-FA9C-192067E8515C}"/>
              </a:ext>
            </a:extLst>
          </p:cNvPr>
          <p:cNvSpPr/>
          <p:nvPr/>
        </p:nvSpPr>
        <p:spPr>
          <a:xfrm>
            <a:off x="762692" y="4538545"/>
            <a:ext cx="13275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dirty="0"/>
              <a:t>U459, U251, U130, U807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892C68-687D-1C84-55D9-CEC69AC5C78B}"/>
              </a:ext>
            </a:extLst>
          </p:cNvPr>
          <p:cNvSpPr/>
          <p:nvPr/>
        </p:nvSpPr>
        <p:spPr>
          <a:xfrm>
            <a:off x="1483715" y="2711747"/>
            <a:ext cx="63190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600" b="1" dirty="0"/>
              <a:t>U489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CF2788-37B2-5F60-9619-E772333850A8}"/>
              </a:ext>
            </a:extLst>
          </p:cNvPr>
          <p:cNvSpPr/>
          <p:nvPr/>
        </p:nvSpPr>
        <p:spPr>
          <a:xfrm>
            <a:off x="7502649" y="1731754"/>
            <a:ext cx="13168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dirty="0">
                <a:latin typeface="Calibri" panose="020F0502020204030204" pitchFamily="34" charset="0"/>
                <a:cs typeface="Times New Roman" panose="02020603050405020304" pitchFamily="18" charset="0"/>
              </a:rPr>
              <a:t>U808, </a:t>
            </a:r>
            <a:r>
              <a:rPr lang="en-GB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U459, U251, U489</a:t>
            </a:r>
            <a:endParaRPr lang="en-GB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4CFABCE-98D9-174C-842F-6BB8AC38DC2B}"/>
              </a:ext>
            </a:extLst>
          </p:cNvPr>
          <p:cNvSpPr txBox="1"/>
          <p:nvPr/>
        </p:nvSpPr>
        <p:spPr>
          <a:xfrm>
            <a:off x="4528091" y="3803719"/>
            <a:ext cx="238715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solidFill>
                  <a:schemeClr val="accent2"/>
                </a:solidFill>
              </a:rPr>
              <a:t>Alternate segment theorem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D57C2F8-D01C-431B-29FF-B118FB19AF7C}"/>
              </a:ext>
            </a:extLst>
          </p:cNvPr>
          <p:cNvSpPr txBox="1"/>
          <p:nvPr/>
        </p:nvSpPr>
        <p:spPr>
          <a:xfrm>
            <a:off x="3447466" y="3803719"/>
            <a:ext cx="88490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/>
              <a:t>U130</a:t>
            </a:r>
          </a:p>
        </p:txBody>
      </p:sp>
    </p:spTree>
    <p:extLst>
      <p:ext uri="{BB962C8B-B14F-4D97-AF65-F5344CB8AC3E}">
        <p14:creationId xmlns:p14="http://schemas.microsoft.com/office/powerpoint/2010/main" val="2319237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4734560" y="142240"/>
            <a:ext cx="4334074" cy="1036320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b="1" dirty="0">
                <a:solidFill>
                  <a:schemeClr val="accent2"/>
                </a:solidFill>
              </a:rPr>
              <a:t>Unit 4 - Vector geometry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0800" y="104748"/>
            <a:ext cx="4582160" cy="10464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Prior</a:t>
            </a:r>
            <a:r>
              <a:rPr lang="en-US" sz="2000" b="1" cap="none" spc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learning: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n w="0"/>
              </a:rPr>
              <a:t>Using column vectors for translations.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cap="none" spc="0" baseline="0" dirty="0">
                <a:ln w="0"/>
                <a:solidFill>
                  <a:schemeClr val="tx1"/>
                </a:solidFill>
              </a:rPr>
              <a:t>Secure understanding of algebraic rules.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n w="0"/>
              </a:rPr>
              <a:t>Applying Pythagoras’ theorem.</a:t>
            </a: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4765040" y="5637533"/>
            <a:ext cx="435283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Next steps: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400" cap="none" spc="0" dirty="0">
                <a:ln w="0"/>
                <a:solidFill>
                  <a:schemeClr val="tx1"/>
                </a:solidFill>
              </a:rPr>
              <a:t>Vectors are seen </a:t>
            </a:r>
            <a:r>
              <a:rPr lang="en-US" sz="1400" dirty="0">
                <a:ln w="0"/>
              </a:rPr>
              <a:t>within Physics, especially when considering forces (Newtons) and their magnitudes.</a:t>
            </a:r>
            <a:endParaRPr lang="en-US" sz="1400" cap="none" spc="0" dirty="0">
              <a:ln w="0"/>
              <a:solidFill>
                <a:schemeClr val="tx1"/>
              </a:solidFill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6815102" y="1366199"/>
            <a:ext cx="387030" cy="387030"/>
            <a:chOff x="6556572" y="1647985"/>
            <a:chExt cx="1905000" cy="1905000"/>
          </a:xfrm>
        </p:grpSpPr>
        <p:sp>
          <p:nvSpPr>
            <p:cNvPr id="73" name="Teardrop 7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7142607" y="1283243"/>
            <a:ext cx="2034198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Understand and use vector notation.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2346352" y="1934993"/>
            <a:ext cx="2441558" cy="30777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Represent vectors pictorially.</a:t>
            </a:r>
          </a:p>
        </p:txBody>
      </p:sp>
      <p:grpSp>
        <p:nvGrpSpPr>
          <p:cNvPr id="89" name="Group 88"/>
          <p:cNvGrpSpPr/>
          <p:nvPr/>
        </p:nvGrpSpPr>
        <p:grpSpPr>
          <a:xfrm>
            <a:off x="4779123" y="1911127"/>
            <a:ext cx="387030" cy="387030"/>
            <a:chOff x="6556572" y="1647985"/>
            <a:chExt cx="1905000" cy="1905000"/>
          </a:xfrm>
        </p:grpSpPr>
        <p:sp>
          <p:nvSpPr>
            <p:cNvPr id="90" name="Teardrop 89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218427" y="2509984"/>
            <a:ext cx="387030" cy="387030"/>
            <a:chOff x="6556572" y="1647985"/>
            <a:chExt cx="1905000" cy="1905000"/>
          </a:xfrm>
        </p:grpSpPr>
        <p:sp>
          <p:nvSpPr>
            <p:cNvPr id="93" name="Teardrop 92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5" name="TextBox 94"/>
          <p:cNvSpPr txBox="1"/>
          <p:nvPr/>
        </p:nvSpPr>
        <p:spPr>
          <a:xfrm>
            <a:off x="555459" y="2364948"/>
            <a:ext cx="1551397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Calculate the sum and difference of two vectors.</a:t>
            </a:r>
          </a:p>
        </p:txBody>
      </p:sp>
      <p:grpSp>
        <p:nvGrpSpPr>
          <p:cNvPr id="98" name="Group 97"/>
          <p:cNvGrpSpPr/>
          <p:nvPr/>
        </p:nvGrpSpPr>
        <p:grpSpPr>
          <a:xfrm>
            <a:off x="4727562" y="2853434"/>
            <a:ext cx="387030" cy="387030"/>
            <a:chOff x="6556572" y="1647985"/>
            <a:chExt cx="1905000" cy="1905000"/>
          </a:xfrm>
        </p:grpSpPr>
        <p:sp>
          <p:nvSpPr>
            <p:cNvPr id="99" name="Teardrop 98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Oval 99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1" name="TextBox 100"/>
          <p:cNvSpPr txBox="1"/>
          <p:nvPr/>
        </p:nvSpPr>
        <p:spPr>
          <a:xfrm>
            <a:off x="5039626" y="2769168"/>
            <a:ext cx="2601123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Calculate the length of a vector using Pythagoras’ theorem.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2106856" y="3658809"/>
            <a:ext cx="2278901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Solve geometric problems using ratio and vectors.</a:t>
            </a:r>
          </a:p>
        </p:txBody>
      </p:sp>
      <p:grpSp>
        <p:nvGrpSpPr>
          <p:cNvPr id="105" name="Group 104"/>
          <p:cNvGrpSpPr/>
          <p:nvPr/>
        </p:nvGrpSpPr>
        <p:grpSpPr>
          <a:xfrm>
            <a:off x="4260376" y="3722008"/>
            <a:ext cx="387030" cy="387030"/>
            <a:chOff x="6556572" y="1647985"/>
            <a:chExt cx="1905000" cy="1905000"/>
          </a:xfrm>
        </p:grpSpPr>
        <p:sp>
          <p:nvSpPr>
            <p:cNvPr id="106" name="Teardrop 105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Oval 106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2199780" y="4364450"/>
            <a:ext cx="387030" cy="387030"/>
            <a:chOff x="6556572" y="1647985"/>
            <a:chExt cx="1905000" cy="1905000"/>
          </a:xfrm>
        </p:grpSpPr>
        <p:sp>
          <p:nvSpPr>
            <p:cNvPr id="111" name="Teardrop 110"/>
            <p:cNvSpPr/>
            <p:nvPr/>
          </p:nvSpPr>
          <p:spPr>
            <a:xfrm rot="8089229">
              <a:off x="6556572" y="1647985"/>
              <a:ext cx="1905000" cy="1905000"/>
            </a:xfrm>
            <a:prstGeom prst="teardrop">
              <a:avLst>
                <a:gd name="adj" fmla="val 14240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Oval 111"/>
            <p:cNvSpPr/>
            <p:nvPr/>
          </p:nvSpPr>
          <p:spPr>
            <a:xfrm>
              <a:off x="6938328" y="2042479"/>
              <a:ext cx="1116012" cy="11160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3" name="TextBox 112"/>
          <p:cNvSpPr txBox="1"/>
          <p:nvPr/>
        </p:nvSpPr>
        <p:spPr>
          <a:xfrm>
            <a:off x="240729" y="4289495"/>
            <a:ext cx="1957753" cy="73866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2"/>
                </a:solidFill>
              </a:rPr>
              <a:t>Produce geometric proof to prove lines are co-linear and parallel.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30F4E92-FDD6-02AA-6D12-65B555740BD1}"/>
              </a:ext>
            </a:extLst>
          </p:cNvPr>
          <p:cNvSpPr/>
          <p:nvPr/>
        </p:nvSpPr>
        <p:spPr>
          <a:xfrm>
            <a:off x="7913474" y="1684034"/>
            <a:ext cx="63190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600" b="1" dirty="0"/>
              <a:t>U632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AB82ED2-E36D-78E1-6AAA-549B32D3A4DC}"/>
              </a:ext>
            </a:extLst>
          </p:cNvPr>
          <p:cNvSpPr/>
          <p:nvPr/>
        </p:nvSpPr>
        <p:spPr>
          <a:xfrm>
            <a:off x="5167122" y="2048733"/>
            <a:ext cx="117852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600" b="1" dirty="0"/>
              <a:t>U903, U564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859CBAD-EBE5-9023-EC1D-51B761E330D2}"/>
              </a:ext>
            </a:extLst>
          </p:cNvPr>
          <p:cNvSpPr/>
          <p:nvPr/>
        </p:nvSpPr>
        <p:spPr>
          <a:xfrm>
            <a:off x="1015205" y="3030778"/>
            <a:ext cx="63190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/>
              <a:t>U903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192739-0D71-523F-C7A7-FEC70C28E583}"/>
              </a:ext>
            </a:extLst>
          </p:cNvPr>
          <p:cNvSpPr/>
          <p:nvPr/>
        </p:nvSpPr>
        <p:spPr>
          <a:xfrm>
            <a:off x="4649472" y="3915523"/>
            <a:ext cx="117852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U781, U560</a:t>
            </a:r>
            <a:endParaRPr lang="en-GB" sz="1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6A06B0-57DC-3258-C089-7E0C6C952995}"/>
              </a:ext>
            </a:extLst>
          </p:cNvPr>
          <p:cNvSpPr/>
          <p:nvPr/>
        </p:nvSpPr>
        <p:spPr>
          <a:xfrm>
            <a:off x="630341" y="4966348"/>
            <a:ext cx="117852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U660, U781</a:t>
            </a:r>
            <a:endParaRPr lang="en-GB" sz="1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25E407-84BC-EBB9-C3ED-70440116EB8E}"/>
              </a:ext>
            </a:extLst>
          </p:cNvPr>
          <p:cNvSpPr/>
          <p:nvPr/>
        </p:nvSpPr>
        <p:spPr>
          <a:xfrm>
            <a:off x="7531239" y="2816016"/>
            <a:ext cx="5966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E788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694805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C57269104DF1488849ED08FC391582" ma:contentTypeVersion="18" ma:contentTypeDescription="Create a new document." ma:contentTypeScope="" ma:versionID="d61632e5db87527453bed953ccca63b2">
  <xsd:schema xmlns:xsd="http://www.w3.org/2001/XMLSchema" xmlns:xs="http://www.w3.org/2001/XMLSchema" xmlns:p="http://schemas.microsoft.com/office/2006/metadata/properties" xmlns:ns2="342c1f56-e1ed-4660-be25-582f1f244906" xmlns:ns3="f9d93a9e-e539-478e-bc97-2fd3ecbac0f0" targetNamespace="http://schemas.microsoft.com/office/2006/metadata/properties" ma:root="true" ma:fieldsID="12493bababfb7ad318251b0d2fca8237" ns2:_="" ns3:_="">
    <xsd:import namespace="342c1f56-e1ed-4660-be25-582f1f244906"/>
    <xsd:import namespace="f9d93a9e-e539-478e-bc97-2fd3ecbac0f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2:TaxCatchAll" minOccurs="0"/>
                <xsd:element ref="ns3:MediaServiceOCR" minOccurs="0"/>
                <xsd:element ref="ns3:MediaServiceLocation" minOccurs="0"/>
                <xsd:element ref="ns3:MediaServiceBillingMetadata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2c1f56-e1ed-4660-be25-582f1f24490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9" nillable="true" ma:displayName="Taxonomy Catch All Column" ma:hidden="true" ma:list="{9141e0bc-9ea2-4172-af5f-2ada83f980de}" ma:internalName="TaxCatchAll" ma:showField="CatchAllData" ma:web="342c1f56-e1ed-4660-be25-582f1f2449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d93a9e-e539-478e-bc97-2fd3ecbac0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f097f734-6599-435f-ad61-b5a8a5b543b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42c1f56-e1ed-4660-be25-582f1f244906">4Z3CVPQXJNFS-1633485545-6843624</_dlc_DocId>
    <_dlc_DocIdUrl xmlns="342c1f56-e1ed-4660-be25-582f1f244906">
      <Url>https://schoolpartnershiptrustorg.sharepoint.com/sites/DELTA-Common/_layouts/15/DocIdRedir.aspx?ID=4Z3CVPQXJNFS-1633485545-6843624</Url>
      <Description>4Z3CVPQXJNFS-1633485545-6843624</Description>
    </_dlc_DocIdUrl>
    <lcf76f155ced4ddcb4097134ff3c332f xmlns="f9d93a9e-e539-478e-bc97-2fd3ecbac0f0">
      <Terms xmlns="http://schemas.microsoft.com/office/infopath/2007/PartnerControls"/>
    </lcf76f155ced4ddcb4097134ff3c332f>
    <TaxCatchAll xmlns="342c1f56-e1ed-4660-be25-582f1f244906" xsi:nil="true"/>
  </documentManagement>
</p:properties>
</file>

<file path=customXml/itemProps1.xml><?xml version="1.0" encoding="utf-8"?>
<ds:datastoreItem xmlns:ds="http://schemas.openxmlformats.org/officeDocument/2006/customXml" ds:itemID="{0324BFAE-321F-47C8-B235-8CEB7F90C727}"/>
</file>

<file path=customXml/itemProps2.xml><?xml version="1.0" encoding="utf-8"?>
<ds:datastoreItem xmlns:ds="http://schemas.openxmlformats.org/officeDocument/2006/customXml" ds:itemID="{48A3EE93-BB0D-4956-889F-E34DB5CAA0B4}"/>
</file>

<file path=customXml/itemProps3.xml><?xml version="1.0" encoding="utf-8"?>
<ds:datastoreItem xmlns:ds="http://schemas.openxmlformats.org/officeDocument/2006/customXml" ds:itemID="{0F7A7F16-128E-4229-AE93-FF56D8CDFB2D}"/>
</file>

<file path=customXml/itemProps4.xml><?xml version="1.0" encoding="utf-8"?>
<ds:datastoreItem xmlns:ds="http://schemas.openxmlformats.org/officeDocument/2006/customXml" ds:itemID="{49320D83-C2E6-4A63-A539-C9F284F975C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</TotalTime>
  <Words>455</Words>
  <Application>Microsoft Office PowerPoint</Application>
  <PresentationFormat>On-screen Show (4:3)</PresentationFormat>
  <Paragraphs>84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Delta Academies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Batts</dc:creator>
  <cp:lastModifiedBy>Marina Summerton</cp:lastModifiedBy>
  <cp:revision>36</cp:revision>
  <dcterms:created xsi:type="dcterms:W3CDTF">2019-10-01T09:11:16Z</dcterms:created>
  <dcterms:modified xsi:type="dcterms:W3CDTF">2025-06-17T09:54:26Z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0x010100AFC57269104DF1488849ED08FC391582</vt:lpwstr>
  </property>
  <property fmtid="{D5CDD505-2E9C-101B-9397-08002B2CF9AE}" pid="3" name="_dlc_DocIdItemGuid">
    <vt:lpwstr>2580488f-f3d3-4297-bd54-f46b3c28ba36</vt:lpwstr>
  </property>
</Properties>
</file>